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17" autoAdjust="0"/>
  </p:normalViewPr>
  <p:slideViewPr>
    <p:cSldViewPr snapToGrid="0">
      <p:cViewPr varScale="1">
        <p:scale>
          <a:sx n="66" d="100"/>
          <a:sy n="66" d="100"/>
        </p:scale>
        <p:origin x="66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lano\Dropbox\repozitoriji\Plagiarizem%20Brno%202017\Data%20and%20graphs%20Plagiarism%20Brn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lano\Dropbox\repozitoriji\Plagiarizem%20Brno%202017\Data%20and%20graphs%20Plagiarism%20Brn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 of all publications / % of similarity with other documents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5.495374848399294E-2"/>
          <c:y val="0.16708333333333336"/>
          <c:w val="0.67243050376997793"/>
          <c:h val="0.72088764946048411"/>
        </c:manualLayout>
      </c:layout>
      <c:barChart>
        <c:barDir val="col"/>
        <c:grouping val="clustered"/>
        <c:varyColors val="0"/>
        <c:ser>
          <c:idx val="0"/>
          <c:order val="0"/>
          <c:tx>
            <c:strRef>
              <c:f>Sheet1!$L$21</c:f>
              <c:strCache>
                <c:ptCount val="1"/>
                <c:pt idx="0">
                  <c:v>BIOMEDICAL SCIENCES</c:v>
                </c:pt>
              </c:strCache>
            </c:strRef>
          </c:tx>
          <c:spPr>
            <a:solidFill>
              <a:schemeClr val="accent1"/>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Sheet1!$M$21:$S$21</c:f>
              <c:numCache>
                <c:formatCode>0.00</c:formatCode>
                <c:ptCount val="7"/>
                <c:pt idx="0">
                  <c:v>41.120000000000005</c:v>
                </c:pt>
                <c:pt idx="1">
                  <c:v>25.679999999999996</c:v>
                </c:pt>
                <c:pt idx="2">
                  <c:v>15.52</c:v>
                </c:pt>
                <c:pt idx="3">
                  <c:v>7.9200000000000008</c:v>
                </c:pt>
                <c:pt idx="4">
                  <c:v>4.88</c:v>
                </c:pt>
                <c:pt idx="5">
                  <c:v>4</c:v>
                </c:pt>
                <c:pt idx="6">
                  <c:v>0.88</c:v>
                </c:pt>
              </c:numCache>
            </c:numRef>
          </c:val>
        </c:ser>
        <c:ser>
          <c:idx val="1"/>
          <c:order val="1"/>
          <c:tx>
            <c:strRef>
              <c:f>Sheet1!$L$22</c:f>
              <c:strCache>
                <c:ptCount val="1"/>
                <c:pt idx="0">
                  <c:v>SOCIAL SCIENCES </c:v>
                </c:pt>
              </c:strCache>
            </c:strRef>
          </c:tx>
          <c:spPr>
            <a:solidFill>
              <a:schemeClr val="accent2"/>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Sheet1!$M$22:$S$22</c:f>
              <c:numCache>
                <c:formatCode>0.00</c:formatCode>
                <c:ptCount val="7"/>
                <c:pt idx="0">
                  <c:v>32.186083359007085</c:v>
                </c:pt>
                <c:pt idx="1">
                  <c:v>24.193477399762333</c:v>
                </c:pt>
                <c:pt idx="2">
                  <c:v>17.945953083050924</c:v>
                </c:pt>
                <c:pt idx="3">
                  <c:v>11.777650631574314</c:v>
                </c:pt>
                <c:pt idx="4">
                  <c:v>7.4336516878658516</c:v>
                </c:pt>
                <c:pt idx="5">
                  <c:v>4.3638044100171651</c:v>
                </c:pt>
                <c:pt idx="6">
                  <c:v>2.0993794287223273</c:v>
                </c:pt>
              </c:numCache>
            </c:numRef>
          </c:val>
        </c:ser>
        <c:ser>
          <c:idx val="2"/>
          <c:order val="2"/>
          <c:tx>
            <c:strRef>
              <c:f>Sheet1!$L$23</c:f>
              <c:strCache>
                <c:ptCount val="1"/>
                <c:pt idx="0">
                  <c:v>HUMANITIES</c:v>
                </c:pt>
              </c:strCache>
            </c:strRef>
          </c:tx>
          <c:spPr>
            <a:solidFill>
              <a:schemeClr val="accent3"/>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Sheet1!$M$23:$S$23</c:f>
              <c:numCache>
                <c:formatCode>0.00</c:formatCode>
                <c:ptCount val="7"/>
                <c:pt idx="0">
                  <c:v>44.666088464874242</c:v>
                </c:pt>
                <c:pt idx="1">
                  <c:v>24.544666088464876</c:v>
                </c:pt>
                <c:pt idx="2">
                  <c:v>13.529921942758023</c:v>
                </c:pt>
                <c:pt idx="3">
                  <c:v>7.4588031222896793</c:v>
                </c:pt>
                <c:pt idx="4">
                  <c:v>4.1630529054640073</c:v>
                </c:pt>
                <c:pt idx="5">
                  <c:v>3.2090199479618384</c:v>
                </c:pt>
                <c:pt idx="6">
                  <c:v>2.4284475281873377</c:v>
                </c:pt>
              </c:numCache>
            </c:numRef>
          </c:val>
        </c:ser>
        <c:ser>
          <c:idx val="3"/>
          <c:order val="3"/>
          <c:tx>
            <c:strRef>
              <c:f>Sheet1!$L$24</c:f>
              <c:strCache>
                <c:ptCount val="1"/>
                <c:pt idx="0">
                  <c:v>NATURAL SCIENCES AND MATHEMATICS </c:v>
                </c:pt>
              </c:strCache>
            </c:strRef>
          </c:tx>
          <c:spPr>
            <a:solidFill>
              <a:schemeClr val="accent4"/>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Sheet1!$M$24:$S$24</c:f>
              <c:numCache>
                <c:formatCode>0.00</c:formatCode>
                <c:ptCount val="7"/>
                <c:pt idx="0">
                  <c:v>47.486879289463054</c:v>
                </c:pt>
                <c:pt idx="1">
                  <c:v>23.980621719822366</c:v>
                </c:pt>
                <c:pt idx="2">
                  <c:v>14.644731530076704</c:v>
                </c:pt>
                <c:pt idx="3">
                  <c:v>7.1861122325393625</c:v>
                </c:pt>
                <c:pt idx="4">
                  <c:v>3.5526846992329428</c:v>
                </c:pt>
                <c:pt idx="5">
                  <c:v>2.3314493338716189</c:v>
                </c:pt>
                <c:pt idx="6">
                  <c:v>0.81752119499394427</c:v>
                </c:pt>
              </c:numCache>
            </c:numRef>
          </c:val>
        </c:ser>
        <c:ser>
          <c:idx val="4"/>
          <c:order val="4"/>
          <c:tx>
            <c:strRef>
              <c:f>Sheet1!$L$25</c:f>
              <c:strCache>
                <c:ptCount val="1"/>
                <c:pt idx="0">
                  <c:v>TECHNOLOGICAL SCIENCES </c:v>
                </c:pt>
              </c:strCache>
            </c:strRef>
          </c:tx>
          <c:spPr>
            <a:solidFill>
              <a:schemeClr val="accent5"/>
            </a:solidFill>
            <a:ln>
              <a:noFill/>
            </a:ln>
            <a:effectLst/>
          </c:spPr>
          <c:invertIfNegative val="0"/>
          <c:cat>
            <c:strRef>
              <c:f>Sheet1!$M$20:$S$20</c:f>
              <c:strCache>
                <c:ptCount val="7"/>
                <c:pt idx="0">
                  <c:v>0-10</c:v>
                </c:pt>
                <c:pt idx="1">
                  <c:v>10-20</c:v>
                </c:pt>
                <c:pt idx="2">
                  <c:v>20-30</c:v>
                </c:pt>
                <c:pt idx="3">
                  <c:v>30-40</c:v>
                </c:pt>
                <c:pt idx="4">
                  <c:v>40-50</c:v>
                </c:pt>
                <c:pt idx="5">
                  <c:v>50-60</c:v>
                </c:pt>
                <c:pt idx="6">
                  <c:v>60-70</c:v>
                </c:pt>
              </c:strCache>
            </c:strRef>
          </c:cat>
          <c:val>
            <c:numRef>
              <c:f>Sheet1!$M$25:$S$25</c:f>
              <c:numCache>
                <c:formatCode>0.00</c:formatCode>
                <c:ptCount val="7"/>
                <c:pt idx="0">
                  <c:v>31.952556384221403</c:v>
                </c:pt>
                <c:pt idx="1">
                  <c:v>27.787761703657111</c:v>
                </c:pt>
                <c:pt idx="2">
                  <c:v>18.200197681732412</c:v>
                </c:pt>
                <c:pt idx="3">
                  <c:v>10.872495282595022</c:v>
                </c:pt>
                <c:pt idx="4">
                  <c:v>6.1371192380267763</c:v>
                </c:pt>
                <c:pt idx="5">
                  <c:v>3.4549375505436251</c:v>
                </c:pt>
                <c:pt idx="6">
                  <c:v>1.5949321592236498</c:v>
                </c:pt>
              </c:numCache>
            </c:numRef>
          </c:val>
        </c:ser>
        <c:dLbls>
          <c:showLegendKey val="0"/>
          <c:showVal val="0"/>
          <c:showCatName val="0"/>
          <c:showSerName val="0"/>
          <c:showPercent val="0"/>
          <c:showBubbleSize val="0"/>
        </c:dLbls>
        <c:gapWidth val="150"/>
        <c:axId val="-1247963936"/>
        <c:axId val="-1247967200"/>
      </c:barChart>
      <c:catAx>
        <c:axId val="-124796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247967200"/>
        <c:crosses val="autoZero"/>
        <c:auto val="1"/>
        <c:lblAlgn val="ctr"/>
        <c:lblOffset val="100"/>
        <c:noMultiLvlLbl val="0"/>
      </c:catAx>
      <c:valAx>
        <c:axId val="-1247967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2479639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err="1" smtClean="0"/>
              <a:t>Percentege</a:t>
            </a:r>
            <a:r>
              <a:rPr lang="sl-SI" dirty="0" smtClean="0"/>
              <a:t> </a:t>
            </a:r>
            <a:r>
              <a:rPr lang="sl-SI" dirty="0" err="1"/>
              <a:t>of</a:t>
            </a:r>
            <a:r>
              <a:rPr lang="sl-SI" dirty="0"/>
              <a:t> </a:t>
            </a:r>
            <a:r>
              <a:rPr lang="sl-SI" dirty="0" err="1"/>
              <a:t>publications</a:t>
            </a:r>
            <a:r>
              <a:rPr lang="sl-SI" baseline="0" dirty="0"/>
              <a:t> </a:t>
            </a:r>
            <a:r>
              <a:rPr lang="sl-SI" baseline="0" dirty="0" err="1"/>
              <a:t>with</a:t>
            </a:r>
            <a:r>
              <a:rPr lang="sl-SI" baseline="0" dirty="0"/>
              <a:t> more </a:t>
            </a:r>
            <a:r>
              <a:rPr lang="sl-SI" baseline="0" dirty="0" err="1"/>
              <a:t>than</a:t>
            </a:r>
            <a:r>
              <a:rPr lang="sl-SI" baseline="0" dirty="0"/>
              <a:t> 20% </a:t>
            </a:r>
            <a:r>
              <a:rPr lang="sl-SI" baseline="0" dirty="0" err="1"/>
              <a:t>and</a:t>
            </a:r>
            <a:r>
              <a:rPr lang="sl-SI" baseline="0" dirty="0"/>
              <a:t> </a:t>
            </a:r>
            <a:r>
              <a:rPr lang="sl-SI" baseline="0" dirty="0" err="1"/>
              <a:t>less</a:t>
            </a:r>
            <a:r>
              <a:rPr lang="sl-SI" baseline="0" dirty="0"/>
              <a:t> </a:t>
            </a:r>
            <a:r>
              <a:rPr lang="sl-SI" baseline="0" dirty="0" err="1"/>
              <a:t>than</a:t>
            </a:r>
            <a:r>
              <a:rPr lang="sl-SI" baseline="0" dirty="0"/>
              <a:t> 70 % </a:t>
            </a:r>
            <a:r>
              <a:rPr lang="sl-SI" baseline="0" dirty="0" err="1"/>
              <a:t>of</a:t>
            </a:r>
            <a:r>
              <a:rPr lang="sl-SI" baseline="0" dirty="0"/>
              <a:t> </a:t>
            </a:r>
            <a:r>
              <a:rPr lang="sl-SI" baseline="0" dirty="0" err="1"/>
              <a:t>similarity</a:t>
            </a:r>
            <a:r>
              <a:rPr lang="sl-SI" baseline="0" dirty="0"/>
              <a:t> </a:t>
            </a:r>
            <a:r>
              <a:rPr lang="sl-SI" baseline="0" dirty="0" err="1"/>
              <a:t>with</a:t>
            </a:r>
            <a:r>
              <a:rPr lang="sl-SI" baseline="0" dirty="0"/>
              <a:t> </a:t>
            </a:r>
            <a:r>
              <a:rPr lang="sl-SI" baseline="0" dirty="0" err="1"/>
              <a:t>other</a:t>
            </a:r>
            <a:r>
              <a:rPr lang="sl-SI" baseline="0" dirty="0"/>
              <a:t> </a:t>
            </a:r>
            <a:r>
              <a:rPr lang="sl-SI" baseline="0" dirty="0" err="1"/>
              <a:t>documents</a:t>
            </a:r>
            <a:r>
              <a:rPr lang="sl-SI" baseline="0" dirty="0"/>
              <a:t> / </a:t>
            </a:r>
            <a:r>
              <a:rPr lang="sl-SI" baseline="0" dirty="0" err="1"/>
              <a:t>year</a:t>
            </a:r>
            <a:endParaRPr lang="sl-SI"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Sheet1!$L$44</c:f>
              <c:strCache>
                <c:ptCount val="1"/>
                <c:pt idx="0">
                  <c:v>BIOMEDICAL SCIENCES</c:v>
                </c:pt>
              </c:strCache>
            </c:strRef>
          </c:tx>
          <c:spPr>
            <a:solidFill>
              <a:schemeClr val="accent1"/>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Sheet1!$M$44:$T$44</c:f>
              <c:numCache>
                <c:formatCode>0.00</c:formatCode>
                <c:ptCount val="8"/>
                <c:pt idx="0">
                  <c:v>12.307692307692308</c:v>
                </c:pt>
                <c:pt idx="1">
                  <c:v>40.836012861736336</c:v>
                </c:pt>
                <c:pt idx="2">
                  <c:v>52.238805970149251</c:v>
                </c:pt>
                <c:pt idx="3">
                  <c:v>42.1875</c:v>
                </c:pt>
                <c:pt idx="4">
                  <c:v>30</c:v>
                </c:pt>
                <c:pt idx="5">
                  <c:v>17.796610169491526</c:v>
                </c:pt>
                <c:pt idx="6">
                  <c:v>23.423423423423422</c:v>
                </c:pt>
                <c:pt idx="7">
                  <c:v>12.76595744680851</c:v>
                </c:pt>
              </c:numCache>
            </c:numRef>
          </c:val>
        </c:ser>
        <c:ser>
          <c:idx val="1"/>
          <c:order val="1"/>
          <c:tx>
            <c:strRef>
              <c:f>Sheet1!$L$45</c:f>
              <c:strCache>
                <c:ptCount val="1"/>
                <c:pt idx="0">
                  <c:v>SOCIAL SCIENCES </c:v>
                </c:pt>
              </c:strCache>
            </c:strRef>
          </c:tx>
          <c:spPr>
            <a:solidFill>
              <a:schemeClr val="accent2"/>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Sheet1!$M$45:$T$45</c:f>
              <c:numCache>
                <c:formatCode>0.00</c:formatCode>
                <c:ptCount val="8"/>
                <c:pt idx="0">
                  <c:v>51.313725490196084</c:v>
                </c:pt>
                <c:pt idx="1">
                  <c:v>50.337577160493829</c:v>
                </c:pt>
                <c:pt idx="2">
                  <c:v>49.72690572310615</c:v>
                </c:pt>
                <c:pt idx="3">
                  <c:v>44.950394301704399</c:v>
                </c:pt>
                <c:pt idx="4">
                  <c:v>39.658723153868785</c:v>
                </c:pt>
                <c:pt idx="5">
                  <c:v>40.164415736934821</c:v>
                </c:pt>
                <c:pt idx="6">
                  <c:v>31.896978702327882</c:v>
                </c:pt>
                <c:pt idx="7">
                  <c:v>30.209555741827327</c:v>
                </c:pt>
              </c:numCache>
            </c:numRef>
          </c:val>
        </c:ser>
        <c:ser>
          <c:idx val="2"/>
          <c:order val="2"/>
          <c:tx>
            <c:strRef>
              <c:f>Sheet1!$L$46</c:f>
              <c:strCache>
                <c:ptCount val="1"/>
                <c:pt idx="0">
                  <c:v>HUMANITIES</c:v>
                </c:pt>
              </c:strCache>
            </c:strRef>
          </c:tx>
          <c:spPr>
            <a:solidFill>
              <a:schemeClr val="accent3"/>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Sheet1!$M$46:$T$46</c:f>
              <c:numCache>
                <c:formatCode>0.00</c:formatCode>
                <c:ptCount val="8"/>
                <c:pt idx="0">
                  <c:v>24.375</c:v>
                </c:pt>
                <c:pt idx="1">
                  <c:v>37.987012987012989</c:v>
                </c:pt>
                <c:pt idx="2">
                  <c:v>37.962962962962962</c:v>
                </c:pt>
                <c:pt idx="3">
                  <c:v>31.578947368421051</c:v>
                </c:pt>
                <c:pt idx="4">
                  <c:v>26.21359223300971</c:v>
                </c:pt>
                <c:pt idx="5">
                  <c:v>31.764705882352938</c:v>
                </c:pt>
                <c:pt idx="6">
                  <c:v>8.1967213114754092</c:v>
                </c:pt>
                <c:pt idx="7">
                  <c:v>11.688311688311687</c:v>
                </c:pt>
              </c:numCache>
            </c:numRef>
          </c:val>
        </c:ser>
        <c:ser>
          <c:idx val="3"/>
          <c:order val="3"/>
          <c:tx>
            <c:strRef>
              <c:f>Sheet1!$L$47</c:f>
              <c:strCache>
                <c:ptCount val="1"/>
                <c:pt idx="0">
                  <c:v>NATURAL SCIENCES AND MATHEMATICS </c:v>
                </c:pt>
              </c:strCache>
            </c:strRef>
          </c:tx>
          <c:spPr>
            <a:solidFill>
              <a:schemeClr val="accent4"/>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Sheet1!$M$47:$T$47</c:f>
              <c:numCache>
                <c:formatCode>0.00</c:formatCode>
                <c:ptCount val="8"/>
                <c:pt idx="0">
                  <c:v>14.591439688715955</c:v>
                </c:pt>
                <c:pt idx="1">
                  <c:v>39.189189189189186</c:v>
                </c:pt>
                <c:pt idx="2">
                  <c:v>38.972431077694239</c:v>
                </c:pt>
                <c:pt idx="3">
                  <c:v>36.462093862815884</c:v>
                </c:pt>
                <c:pt idx="4">
                  <c:v>31.844215349369986</c:v>
                </c:pt>
                <c:pt idx="5">
                  <c:v>35.149572649572647</c:v>
                </c:pt>
                <c:pt idx="6">
                  <c:v>26.009852216748769</c:v>
                </c:pt>
                <c:pt idx="7">
                  <c:v>20.124804992199689</c:v>
                </c:pt>
              </c:numCache>
            </c:numRef>
          </c:val>
        </c:ser>
        <c:ser>
          <c:idx val="4"/>
          <c:order val="4"/>
          <c:tx>
            <c:strRef>
              <c:f>Sheet1!$L$48</c:f>
              <c:strCache>
                <c:ptCount val="1"/>
                <c:pt idx="0">
                  <c:v>TECHNOLOGICAL SCIENCES </c:v>
                </c:pt>
              </c:strCache>
            </c:strRef>
          </c:tx>
          <c:spPr>
            <a:solidFill>
              <a:schemeClr val="accent5"/>
            </a:solidFill>
            <a:ln>
              <a:noFill/>
            </a:ln>
            <a:effectLst/>
          </c:spPr>
          <c:invertIfNegative val="0"/>
          <c:cat>
            <c:strRef>
              <c:f>Sheet1!$M$43:$T$43</c:f>
              <c:strCache>
                <c:ptCount val="8"/>
                <c:pt idx="0">
                  <c:v>2000-2005</c:v>
                </c:pt>
                <c:pt idx="1">
                  <c:v>2006-2010</c:v>
                </c:pt>
                <c:pt idx="2">
                  <c:v>2011</c:v>
                </c:pt>
                <c:pt idx="3">
                  <c:v>2012</c:v>
                </c:pt>
                <c:pt idx="4">
                  <c:v>2013</c:v>
                </c:pt>
                <c:pt idx="5">
                  <c:v>2014</c:v>
                </c:pt>
                <c:pt idx="6">
                  <c:v>2015</c:v>
                </c:pt>
                <c:pt idx="7">
                  <c:v>2016</c:v>
                </c:pt>
              </c:strCache>
            </c:strRef>
          </c:cat>
          <c:val>
            <c:numRef>
              <c:f>Sheet1!$M$48:$T$48</c:f>
              <c:numCache>
                <c:formatCode>0.00</c:formatCode>
                <c:ptCount val="8"/>
                <c:pt idx="0">
                  <c:v>66.406540319583797</c:v>
                </c:pt>
                <c:pt idx="1">
                  <c:v>49.310281405186686</c:v>
                </c:pt>
                <c:pt idx="2">
                  <c:v>41.500852757248438</c:v>
                </c:pt>
                <c:pt idx="3">
                  <c:v>39.510294936004456</c:v>
                </c:pt>
                <c:pt idx="4">
                  <c:v>32.136445242369838</c:v>
                </c:pt>
                <c:pt idx="5">
                  <c:v>29.910141206675224</c:v>
                </c:pt>
                <c:pt idx="6">
                  <c:v>22.840690978886759</c:v>
                </c:pt>
                <c:pt idx="7">
                  <c:v>19.795983423653173</c:v>
                </c:pt>
              </c:numCache>
            </c:numRef>
          </c:val>
        </c:ser>
        <c:dLbls>
          <c:showLegendKey val="0"/>
          <c:showVal val="0"/>
          <c:showCatName val="0"/>
          <c:showSerName val="0"/>
          <c:showPercent val="0"/>
          <c:showBubbleSize val="0"/>
        </c:dLbls>
        <c:gapWidth val="150"/>
        <c:axId val="-1196591392"/>
        <c:axId val="-1196593024"/>
      </c:barChart>
      <c:catAx>
        <c:axId val="-11965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196593024"/>
        <c:crosses val="autoZero"/>
        <c:auto val="1"/>
        <c:lblAlgn val="ctr"/>
        <c:lblOffset val="100"/>
        <c:noMultiLvlLbl val="0"/>
      </c:catAx>
      <c:valAx>
        <c:axId val="-11965930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1965913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B070F-7FF2-4277-9B10-27D86EC46610}" type="datetimeFigureOut">
              <a:rPr lang="en-GB" smtClean="0"/>
              <a:t>13/09/2017</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6DB5-EFEB-43B6-9094-010DA699355B}" type="slidenum">
              <a:rPr lang="en-GB" smtClean="0"/>
              <a:t>‹#›</a:t>
            </a:fld>
            <a:endParaRPr lang="en-GB"/>
          </a:p>
        </p:txBody>
      </p:sp>
    </p:spTree>
    <p:extLst>
      <p:ext uri="{BB962C8B-B14F-4D97-AF65-F5344CB8AC3E}">
        <p14:creationId xmlns:p14="http://schemas.microsoft.com/office/powerpoint/2010/main" val="134110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rnes.si/en/services/arnesaai.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openaire.eu/" TargetMode="External"/><Relationship Id="rId5" Type="http://schemas.openxmlformats.org/officeDocument/2006/relationships/hyperlink" Target="http://www.w3.org/WAI/" TargetMode="External"/><Relationship Id="rId4" Type="http://schemas.openxmlformats.org/officeDocument/2006/relationships/hyperlink" Target="http://www.fdv.uni-lj.si/en/fdv-publications/ho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Prior to the implementation of this project, there were already some open access repositories and digital archives in Slovenia that contained the final study works and research publications. These contents were, in most cases, inserted by librarians and not by the authors. Most institutions did not define adequate processes and legal background that would enable authors to deposit their publications within the repositories. An exception was the Digital Library of the University of Maribor, where such a process had already been implemented, thus enabling students to submit their final study works to the digital library. As it was impossible to simultaneously search the contents from different repositories and digital archives and with an absence of processes and policies for the submission of content, the consortium of Slovenian universities has decided to sign up to a call from the Ministry of Education, Science and Sport and has received funding for the establishment of a national infrastructure of open access (from the Ministry and the European Regional Development Fund).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During the initial import of metadata from </a:t>
            </a:r>
            <a:r>
              <a:rPr lang="en-GB" sz="1200" kern="1200" noProof="0" dirty="0" smtClean="0">
                <a:solidFill>
                  <a:schemeClr val="tx1"/>
                </a:solidFill>
                <a:effectLst/>
                <a:latin typeface="+mn-lt"/>
                <a:ea typeface="+mn-ea"/>
                <a:cs typeface="+mn-cs"/>
              </a:rPr>
              <a:t>digital archives,</a:t>
            </a:r>
            <a:r>
              <a:rPr lang="en-GB" sz="1200" kern="1200" baseline="0" noProof="0" dirty="0" smtClean="0">
                <a:solidFill>
                  <a:schemeClr val="tx1"/>
                </a:solidFill>
                <a:effectLst/>
                <a:latin typeface="+mn-lt"/>
                <a:ea typeface="+mn-ea"/>
                <a:cs typeface="+mn-cs"/>
              </a:rPr>
              <a:t> repositories and our national cataloguing system </a:t>
            </a:r>
            <a:r>
              <a:rPr lang="en-GB" sz="1200" kern="1200" dirty="0" smtClean="0">
                <a:solidFill>
                  <a:schemeClr val="tx1"/>
                </a:solidFill>
                <a:effectLst/>
                <a:latin typeface="+mn-lt"/>
                <a:ea typeface="+mn-ea"/>
                <a:cs typeface="+mn-cs"/>
              </a:rPr>
              <a:t>COBISS.SI into the national open access infrastructure, we discovered certain deficiencies in the metadata of the bibliographical records. Here are some of the more frequent:</a:t>
            </a:r>
            <a:endParaRPr lang="sl-S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Metadata containing spelling errors (e.g., wrong URL, misspelt title …). </a:t>
            </a:r>
            <a:endParaRPr lang="sl-S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Only a minimal range of metadata is provided (e.g., the title, keywords and authors), whereas other metadata </a:t>
            </a:r>
            <a:r>
              <a:rPr lang="sl-SI" sz="1200" kern="1200" dirty="0" smtClean="0">
                <a:solidFill>
                  <a:schemeClr val="tx1"/>
                </a:solidFill>
                <a:effectLst/>
                <a:latin typeface="+mn-lt"/>
                <a:ea typeface="+mn-ea"/>
                <a:cs typeface="+mn-cs"/>
              </a:rPr>
              <a:t>are</a:t>
            </a:r>
            <a:r>
              <a:rPr lang="en-GB" sz="1200" kern="1200" dirty="0" smtClean="0">
                <a:solidFill>
                  <a:schemeClr val="tx1"/>
                </a:solidFill>
                <a:effectLst/>
                <a:latin typeface="+mn-lt"/>
                <a:ea typeface="+mn-ea"/>
                <a:cs typeface="+mn-cs"/>
              </a:rPr>
              <a:t> unavailable (e.g., abstract, title and keywords in other languages etc.).</a:t>
            </a:r>
            <a:r>
              <a:rPr lang="sl-SI"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A lot of</a:t>
            </a:r>
            <a:r>
              <a:rPr lang="en-GB" sz="1200" kern="1200" baseline="0" noProof="0" dirty="0" smtClean="0">
                <a:solidFill>
                  <a:schemeClr val="tx1"/>
                </a:solidFill>
                <a:effectLst/>
                <a:latin typeface="+mn-lt"/>
                <a:ea typeface="+mn-ea"/>
                <a:cs typeface="+mn-cs"/>
              </a:rPr>
              <a:t> scientific papers don‘t contain metadata about journal</a:t>
            </a:r>
            <a:r>
              <a:rPr lang="sl-SI" sz="1200" kern="1200" baseline="0" noProof="0" dirty="0" smtClean="0">
                <a:solidFill>
                  <a:schemeClr val="tx1"/>
                </a:solidFill>
                <a:effectLst/>
                <a:latin typeface="+mn-lt"/>
                <a:ea typeface="+mn-ea"/>
                <a:cs typeface="+mn-cs"/>
              </a:rPr>
              <a:t>s</a:t>
            </a:r>
            <a:r>
              <a:rPr lang="en-GB" sz="1200" kern="1200" baseline="0" noProof="0" dirty="0" smtClean="0">
                <a:solidFill>
                  <a:schemeClr val="tx1"/>
                </a:solidFill>
                <a:effectLst/>
                <a:latin typeface="+mn-lt"/>
                <a:ea typeface="+mn-ea"/>
                <a:cs typeface="+mn-cs"/>
              </a:rPr>
              <a:t> or proceedings</a:t>
            </a:r>
            <a:r>
              <a:rPr lang="sl-SI" sz="1200" kern="1200" baseline="0" noProof="0" dirty="0" smtClean="0">
                <a:solidFill>
                  <a:schemeClr val="tx1"/>
                </a:solidFill>
                <a:effectLst/>
                <a:latin typeface="+mn-lt"/>
                <a:ea typeface="+mn-ea"/>
                <a:cs typeface="+mn-cs"/>
              </a:rPr>
              <a:t> </a:t>
            </a:r>
            <a:r>
              <a:rPr lang="en-GB" sz="1200" kern="1200" baseline="0" noProof="0" dirty="0" smtClean="0">
                <a:solidFill>
                  <a:schemeClr val="tx1"/>
                </a:solidFill>
                <a:effectLst/>
                <a:latin typeface="+mn-lt"/>
                <a:ea typeface="+mn-ea"/>
                <a:cs typeface="+mn-cs"/>
              </a:rPr>
              <a:t>in which its have been published or these metadata have bee</a:t>
            </a:r>
            <a:r>
              <a:rPr lang="sl-SI" sz="1200" kern="1200" baseline="0" noProof="0" dirty="0" smtClean="0">
                <a:solidFill>
                  <a:schemeClr val="tx1"/>
                </a:solidFill>
                <a:effectLst/>
                <a:latin typeface="+mn-lt"/>
                <a:ea typeface="+mn-ea"/>
                <a:cs typeface="+mn-cs"/>
              </a:rPr>
              <a:t>n</a:t>
            </a:r>
            <a:r>
              <a:rPr lang="en-GB" sz="1200" kern="1200" baseline="0" noProof="0" dirty="0" smtClean="0">
                <a:solidFill>
                  <a:schemeClr val="tx1"/>
                </a:solidFill>
                <a:effectLst/>
                <a:latin typeface="+mn-lt"/>
                <a:ea typeface="+mn-ea"/>
                <a:cs typeface="+mn-cs"/>
              </a:rPr>
              <a:t> uncompleted for citation in different citation styles.</a:t>
            </a:r>
            <a:endParaRPr lang="en-GB"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 fields contain semantically different data as foreseen by the content of the field (e.g., a patent number is stored in the subtitle field, as the COMARC format does not provide a field for inserting patent numbers).</a:t>
            </a:r>
            <a:endParaRPr lang="sl-S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Due to the long history of COBISS (it was started in 1981), some fields have remained alphanumeric, although they should be numeric. In some cases data is still entered as alphanumeric instead of only numeric. </a:t>
            </a:r>
            <a:endParaRPr lang="sl-SI"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 of the metadata that </a:t>
            </a:r>
            <a:r>
              <a:rPr lang="sl-SI" sz="1200" kern="1200" dirty="0" smtClean="0">
                <a:solidFill>
                  <a:schemeClr val="tx1"/>
                </a:solidFill>
                <a:effectLst/>
                <a:latin typeface="+mn-lt"/>
                <a:ea typeface="+mn-ea"/>
                <a:cs typeface="+mn-cs"/>
              </a:rPr>
              <a:t>are</a:t>
            </a:r>
            <a:r>
              <a:rPr lang="en-GB" sz="1200" kern="1200" dirty="0" smtClean="0">
                <a:solidFill>
                  <a:schemeClr val="tx1"/>
                </a:solidFill>
                <a:effectLst/>
                <a:latin typeface="+mn-lt"/>
                <a:ea typeface="+mn-ea"/>
                <a:cs typeface="+mn-cs"/>
              </a:rPr>
              <a:t> entered in the institutional repository </a:t>
            </a:r>
            <a:r>
              <a:rPr lang="sl-SI" sz="1200" kern="1200" dirty="0" smtClean="0">
                <a:solidFill>
                  <a:schemeClr val="tx1"/>
                </a:solidFill>
                <a:effectLst/>
                <a:latin typeface="+mn-lt"/>
                <a:ea typeface="+mn-ea"/>
                <a:cs typeface="+mn-cs"/>
              </a:rPr>
              <a:t>are</a:t>
            </a:r>
            <a:r>
              <a:rPr lang="en-GB" sz="1200" kern="1200" dirty="0" smtClean="0">
                <a:solidFill>
                  <a:schemeClr val="tx1"/>
                </a:solidFill>
                <a:effectLst/>
                <a:latin typeface="+mn-lt"/>
                <a:ea typeface="+mn-ea"/>
                <a:cs typeface="+mn-cs"/>
              </a:rPr>
              <a:t>, on the other hand, not contained by COMARC. In our case, the</a:t>
            </a:r>
            <a:r>
              <a:rPr lang="en-GB" sz="1200" kern="1200" noProof="0" dirty="0" smtClean="0">
                <a:solidFill>
                  <a:schemeClr val="tx1"/>
                </a:solidFill>
                <a:effectLst/>
                <a:latin typeface="+mn-lt"/>
                <a:ea typeface="+mn-ea"/>
                <a:cs typeface="+mn-cs"/>
              </a:rPr>
              <a:t>ese</a:t>
            </a:r>
            <a:r>
              <a:rPr lang="sl-SI" sz="1200" kern="1200" dirty="0" smtClean="0">
                <a:solidFill>
                  <a:schemeClr val="tx1"/>
                </a:solidFill>
                <a:effectLst/>
                <a:latin typeface="+mn-lt"/>
                <a:ea typeface="+mn-ea"/>
                <a:cs typeface="+mn-cs"/>
              </a:rPr>
              <a:t> meta</a:t>
            </a:r>
            <a:r>
              <a:rPr lang="en-GB" sz="1200" kern="1200" dirty="0" smtClean="0">
                <a:solidFill>
                  <a:schemeClr val="tx1"/>
                </a:solidFill>
                <a:effectLst/>
                <a:latin typeface="+mn-lt"/>
                <a:ea typeface="+mn-ea"/>
                <a:cs typeface="+mn-cs"/>
              </a:rPr>
              <a:t>data describes patents (patent number, patent expiry date), projects (project number, funding scheme, project title, project acronym, type of access, embargo date), metadata about copyright (COMARC enables insertion of this field in string format, instead of attribute data about the licence), geographic coverage (e. g., COMARC does not support attribute data for geographical coordinates or usage of geographical vocabularies).</a:t>
            </a:r>
            <a:endParaRPr lang="sl-SI"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sl-SI"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2</a:t>
            </a:fld>
            <a:endParaRPr lang="sl-SI" dirty="0"/>
          </a:p>
        </p:txBody>
      </p:sp>
    </p:spTree>
    <p:extLst>
      <p:ext uri="{BB962C8B-B14F-4D97-AF65-F5344CB8AC3E}">
        <p14:creationId xmlns:p14="http://schemas.microsoft.com/office/powerpoint/2010/main" val="410698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infrastructure consists of Slovenian universities’ repositories</a:t>
            </a:r>
            <a:r>
              <a:rPr lang="sl-SI" sz="1200" b="0" i="0" kern="120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repository of University of Ljubljana, digital</a:t>
            </a:r>
            <a:r>
              <a:rPr lang="en-US" sz="1200" b="0" i="0" kern="1200" baseline="0" noProof="0" dirty="0" smtClean="0">
                <a:solidFill>
                  <a:schemeClr val="tx1"/>
                </a:solidFill>
                <a:effectLst/>
                <a:latin typeface="+mn-lt"/>
                <a:ea typeface="+mn-ea"/>
                <a:cs typeface="+mn-cs"/>
              </a:rPr>
              <a:t> library of University of Maribor, repository of University of Primorska and repository of University of Nova Gorica</a:t>
            </a:r>
            <a:r>
              <a:rPr lang="sl-SI"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 repository for research </a:t>
            </a:r>
            <a:r>
              <a:rPr lang="en-GB" sz="1200" b="0" i="0" kern="1200" noProof="0" dirty="0" smtClean="0">
                <a:solidFill>
                  <a:schemeClr val="tx1"/>
                </a:solidFill>
                <a:effectLst/>
                <a:latin typeface="+mn-lt"/>
                <a:ea typeface="+mn-ea"/>
                <a:cs typeface="+mn-cs"/>
              </a:rPr>
              <a:t>organisations</a:t>
            </a:r>
            <a:r>
              <a:rPr lang="sl-SI" sz="1200" b="0" i="0" kern="1200" dirty="0" smtClean="0">
                <a:solidFill>
                  <a:schemeClr val="tx1"/>
                </a:solidFill>
                <a:effectLst/>
                <a:latin typeface="+mn-lt"/>
                <a:ea typeface="+mn-ea"/>
                <a:cs typeface="+mn-cs"/>
              </a:rPr>
              <a:t>,</a:t>
            </a:r>
            <a:r>
              <a:rPr lang="sl-SI" sz="1200" b="0" i="0" kern="1200" baseline="0" dirty="0" smtClean="0">
                <a:solidFill>
                  <a:schemeClr val="tx1"/>
                </a:solidFill>
                <a:effectLst/>
                <a:latin typeface="+mn-lt"/>
                <a:ea typeface="+mn-ea"/>
                <a:cs typeface="+mn-cs"/>
              </a:rPr>
              <a:t> </a:t>
            </a:r>
            <a:r>
              <a:rPr lang="en-GB" sz="1200" b="0" i="0" kern="1200" baseline="0" noProof="0" dirty="0" smtClean="0">
                <a:solidFill>
                  <a:schemeClr val="tx1"/>
                </a:solidFill>
                <a:effectLst/>
                <a:latin typeface="+mn-lt"/>
                <a:ea typeface="+mn-ea"/>
                <a:cs typeface="+mn-cs"/>
              </a:rPr>
              <a:t>repository for faculties which </a:t>
            </a:r>
            <a:r>
              <a:rPr lang="sl-SI" sz="1200" b="0" i="0" kern="1200" baseline="0" dirty="0" smtClean="0">
                <a:solidFill>
                  <a:schemeClr val="tx1"/>
                </a:solidFill>
                <a:effectLst/>
                <a:latin typeface="+mn-lt"/>
                <a:ea typeface="+mn-ea"/>
                <a:cs typeface="+mn-cs"/>
              </a:rPr>
              <a:t>are not part </a:t>
            </a:r>
            <a:r>
              <a:rPr lang="en-US" sz="1200" b="0" i="0" kern="1200" baseline="0" noProof="0" dirty="0" smtClean="0">
                <a:solidFill>
                  <a:schemeClr val="tx1"/>
                </a:solidFill>
                <a:effectLst/>
                <a:latin typeface="+mn-lt"/>
                <a:ea typeface="+mn-ea"/>
                <a:cs typeface="+mn-cs"/>
              </a:rPr>
              <a:t>of</a:t>
            </a:r>
            <a:r>
              <a:rPr lang="sl-SI" sz="1200" b="0" i="0" kern="1200" baseline="0" dirty="0" smtClean="0">
                <a:solidFill>
                  <a:schemeClr val="tx1"/>
                </a:solidFill>
                <a:effectLst/>
                <a:latin typeface="+mn-lt"/>
                <a:ea typeface="+mn-ea"/>
                <a:cs typeface="+mn-cs"/>
              </a:rPr>
              <a:t> </a:t>
            </a:r>
            <a:r>
              <a:rPr lang="en-GB" sz="1200" b="0" i="0" kern="1200" baseline="0" noProof="0" dirty="0" smtClean="0">
                <a:solidFill>
                  <a:schemeClr val="tx1"/>
                </a:solidFill>
                <a:effectLst/>
                <a:latin typeface="+mn-lt"/>
                <a:ea typeface="+mn-ea"/>
                <a:cs typeface="+mn-cs"/>
              </a:rPr>
              <a:t>universities</a:t>
            </a:r>
            <a:r>
              <a:rPr lang="en-US" sz="1200" b="0" i="0" kern="1200" dirty="0" smtClean="0">
                <a:solidFill>
                  <a:schemeClr val="tx1"/>
                </a:solidFill>
                <a:effectLst/>
                <a:latin typeface="+mn-lt"/>
                <a:ea typeface="+mn-ea"/>
                <a:cs typeface="+mn-cs"/>
              </a:rPr>
              <a:t> and a national portal that aggregates content from the repositories and other Slovenian archives (</a:t>
            </a:r>
            <a:r>
              <a:rPr lang="sl-SI" sz="1200" b="0" i="0" kern="1200" dirty="0" smtClean="0">
                <a:solidFill>
                  <a:schemeClr val="tx1"/>
                </a:solidFill>
                <a:effectLst/>
                <a:latin typeface="+mn-lt"/>
                <a:ea typeface="+mn-ea"/>
                <a:cs typeface="+mn-cs"/>
              </a:rPr>
              <a:t>Digitalna knjižnica Slovenije (</a:t>
            </a:r>
            <a:r>
              <a:rPr lang="en-US" sz="1200" b="0" i="0" kern="1200" dirty="0" smtClean="0">
                <a:solidFill>
                  <a:schemeClr val="tx1"/>
                </a:solidFill>
                <a:effectLst/>
                <a:latin typeface="+mn-lt"/>
                <a:ea typeface="+mn-ea"/>
                <a:cs typeface="+mn-cs"/>
              </a:rPr>
              <a:t>dLib.si</a:t>
            </a:r>
            <a:r>
              <a:rPr lang="sl-SI"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VideoLectures.NET, digital library of Ministry of </a:t>
            </a:r>
            <a:r>
              <a:rPr lang="en-GB" sz="1200" b="0" i="0" kern="1200" noProof="0" dirty="0" smtClean="0">
                <a:solidFill>
                  <a:schemeClr val="tx1"/>
                </a:solidFill>
                <a:effectLst/>
                <a:latin typeface="+mn-lt"/>
                <a:ea typeface="+mn-ea"/>
                <a:cs typeface="+mn-cs"/>
              </a:rPr>
              <a:t>Defence</a:t>
            </a:r>
            <a:r>
              <a:rPr lang="sl-SI" sz="1200" b="0" i="0" kern="1200" dirty="0" smtClean="0">
                <a:solidFill>
                  <a:schemeClr val="tx1"/>
                </a:solidFill>
                <a:effectLst/>
                <a:latin typeface="+mn-lt"/>
                <a:ea typeface="+mn-ea"/>
                <a:cs typeface="+mn-cs"/>
              </a:rPr>
              <a:t> (DKMORS)</a:t>
            </a:r>
            <a:r>
              <a:rPr lang="en-US" sz="1200" b="0" i="0" kern="1200" dirty="0" smtClean="0">
                <a:solidFill>
                  <a:schemeClr val="tx1"/>
                </a:solidFill>
                <a:effectLst/>
                <a:latin typeface="+mn-lt"/>
                <a:ea typeface="+mn-ea"/>
                <a:cs typeface="+mn-cs"/>
              </a:rPr>
              <a:t>, Social Science data archive</a:t>
            </a:r>
            <a:r>
              <a:rPr lang="sl-SI" sz="1200" b="0" i="0" kern="1200" dirty="0" smtClean="0">
                <a:solidFill>
                  <a:schemeClr val="tx1"/>
                </a:solidFill>
                <a:effectLst/>
                <a:latin typeface="+mn-lt"/>
                <a:ea typeface="+mn-ea"/>
                <a:cs typeface="+mn-cs"/>
              </a:rPr>
              <a:t> (SDA)</a:t>
            </a:r>
            <a:r>
              <a:rPr lang="en-US" sz="1200" b="0" i="0" kern="1200" dirty="0" smtClean="0">
                <a:solidFill>
                  <a:schemeClr val="tx1"/>
                </a:solidFill>
                <a:effectLst/>
                <a:latin typeface="+mn-lt"/>
                <a:ea typeface="+mn-ea"/>
                <a:cs typeface="+mn-cs"/>
              </a:rPr>
              <a:t> and ScieVie repository). The national portal ‘openscience.si’ provides a common search engine, recommendations for similar publications, and similar text detection. </a:t>
            </a:r>
            <a:endParaRPr lang="sl-SI" sz="120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3</a:t>
            </a:fld>
            <a:endParaRPr lang="sl-SI" dirty="0"/>
          </a:p>
        </p:txBody>
      </p:sp>
    </p:spTree>
    <p:extLst>
      <p:ext uri="{BB962C8B-B14F-4D97-AF65-F5344CB8AC3E}">
        <p14:creationId xmlns:p14="http://schemas.microsoft.com/office/powerpoint/2010/main" val="37198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sz="1200" kern="1200" dirty="0" smtClean="0">
                <a:solidFill>
                  <a:schemeClr val="tx1"/>
                </a:solidFill>
                <a:effectLst/>
                <a:latin typeface="+mn-lt"/>
                <a:ea typeface="+mn-ea"/>
                <a:cs typeface="+mn-cs"/>
              </a:rPr>
              <a:t>Figure shows how the institutional repository of a Slovenian university is linked to other systems. In order to establish the processes of submission and the cataloguing of publications, the institutional repository is linked to the authentication system of the university or ARNES AAI the Slovenian academic authentication system, the university academic information system, and </a:t>
            </a:r>
            <a:r>
              <a:rPr lang="en-US" sz="1200" kern="1200" noProof="0" dirty="0" smtClean="0">
                <a:solidFill>
                  <a:schemeClr val="tx1"/>
                </a:solidFill>
                <a:effectLst/>
                <a:latin typeface="+mn-lt"/>
                <a:ea typeface="+mn-ea"/>
                <a:cs typeface="+mn-cs"/>
              </a:rPr>
              <a:t>the</a:t>
            </a:r>
            <a:r>
              <a:rPr lang="sl-SI"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national bibliographic</a:t>
            </a:r>
            <a:r>
              <a:rPr lang="en-GB" sz="1200" kern="1200" baseline="0" noProof="0" dirty="0" smtClean="0">
                <a:solidFill>
                  <a:schemeClr val="tx1"/>
                </a:solidFill>
                <a:effectLst/>
                <a:latin typeface="+mn-lt"/>
                <a:ea typeface="+mn-ea"/>
                <a:cs typeface="+mn-cs"/>
              </a:rPr>
              <a:t> catalogue</a:t>
            </a:r>
            <a:r>
              <a:rPr lang="sl-SI"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COBISS.SI</a:t>
            </a:r>
            <a:r>
              <a:rPr lang="sl-SI"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the University of Ljubljana the electronic versions of publications are additionally stored within their own document management system after they have been catalogued. Other </a:t>
            </a:r>
            <a:r>
              <a:rPr lang="en-GB" sz="1200" kern="1200" noProof="0" dirty="0" smtClean="0">
                <a:solidFill>
                  <a:schemeClr val="tx1"/>
                </a:solidFill>
                <a:effectLst/>
                <a:latin typeface="+mn-lt"/>
                <a:ea typeface="+mn-ea"/>
                <a:cs typeface="+mn-cs"/>
              </a:rPr>
              <a:t>institutions</a:t>
            </a:r>
            <a:r>
              <a:rPr lang="en-GB" sz="1200" kern="1200" dirty="0" smtClean="0">
                <a:solidFill>
                  <a:schemeClr val="tx1"/>
                </a:solidFill>
                <a:effectLst/>
                <a:latin typeface="+mn-lt"/>
                <a:ea typeface="+mn-ea"/>
                <a:cs typeface="+mn-cs"/>
              </a:rPr>
              <a:t> keep the electronic versions of publications in their institutional repository. The national portal is used as a secondary storage of publications and metadata. The institutional repository sends metadata and electronic versions of publications to the national portal immediately after their cataloguing within COBISS.SI. Every institutional repository also receives additional metadata about researchers and research organisations from </a:t>
            </a:r>
            <a:r>
              <a:rPr lang="en-GB" sz="1200" kern="1200" noProof="0" dirty="0" smtClean="0">
                <a:solidFill>
                  <a:schemeClr val="tx1"/>
                </a:solidFill>
                <a:effectLst/>
                <a:latin typeface="+mn-lt"/>
                <a:ea typeface="+mn-ea"/>
                <a:cs typeface="+mn-cs"/>
              </a:rPr>
              <a:t>Slovenian</a:t>
            </a:r>
            <a:r>
              <a:rPr lang="en-GB" sz="1200" kern="1200" baseline="0" noProof="0" dirty="0" smtClean="0">
                <a:solidFill>
                  <a:schemeClr val="tx1"/>
                </a:solidFill>
                <a:effectLst/>
                <a:latin typeface="+mn-lt"/>
                <a:ea typeface="+mn-ea"/>
                <a:cs typeface="+mn-cs"/>
              </a:rPr>
              <a:t> common research information system </a:t>
            </a:r>
            <a:r>
              <a:rPr lang="sl-SI"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SICRIS</a:t>
            </a:r>
            <a:r>
              <a:rPr lang="sl-SI"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via the national portal. A common recommendation system is installed at the national portal “Open Science Slovenia”. On clicking on the document in the institutional repository, the national portal sends a list of similar documents. The recommendation consists of </a:t>
            </a:r>
            <a:r>
              <a:rPr lang="en-US" sz="1200" kern="1200" noProof="0" dirty="0" smtClean="0">
                <a:solidFill>
                  <a:schemeClr val="tx1"/>
                </a:solidFill>
                <a:effectLst/>
                <a:latin typeface="+mn-lt"/>
                <a:ea typeface="+mn-ea"/>
                <a:cs typeface="+mn-cs"/>
              </a:rPr>
              <a:t>publication</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titles from within the same institutional repository and of </a:t>
            </a:r>
            <a:r>
              <a:rPr lang="en-GB" sz="1200" kern="1200" noProof="0" dirty="0" smtClean="0">
                <a:solidFill>
                  <a:schemeClr val="tx1"/>
                </a:solidFill>
                <a:effectLst/>
                <a:latin typeface="+mn-lt"/>
                <a:ea typeface="+mn-ea"/>
                <a:cs typeface="+mn-cs"/>
              </a:rPr>
              <a:t>publication</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titles from other institutional repositories and digital archives (dLib.si, VideoLectures.NET, DKMORS</a:t>
            </a:r>
            <a:r>
              <a:rPr lang="sl-SI" sz="1200" kern="1200" dirty="0" smtClean="0">
                <a:solidFill>
                  <a:schemeClr val="tx1"/>
                </a:solidFill>
                <a:effectLst/>
                <a:latin typeface="+mn-lt"/>
                <a:ea typeface="+mn-ea"/>
                <a:cs typeface="+mn-cs"/>
              </a:rPr>
              <a:t>. SSDA</a:t>
            </a:r>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JavaScript API is also available in the institutional repository. It is used for mobile and web applications to display information about publications. Once included within a website (e.g., the faculty website), it enables simple or advanced searches as well as browsing through publications within the institutional repository. An example of such inclusion can be seen on the website »Publications of the Faculty of Social Sciences«</a:t>
            </a:r>
            <a:r>
              <a:rPr lang="sl-SI"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from the University of </a:t>
            </a:r>
            <a:r>
              <a:rPr lang="sl-SI" sz="1200" kern="1200" dirty="0" smtClean="0">
                <a:solidFill>
                  <a:schemeClr val="tx1"/>
                </a:solidFill>
                <a:effectLst/>
                <a:latin typeface="+mn-lt"/>
                <a:ea typeface="+mn-ea"/>
                <a:cs typeface="+mn-cs"/>
              </a:rPr>
              <a:t>Ljubljana</a:t>
            </a:r>
            <a:r>
              <a:rPr lang="en-GB" sz="1200" kern="1200" dirty="0" smtClean="0">
                <a:solidFill>
                  <a:schemeClr val="tx1"/>
                </a:solidFill>
                <a:effectLst/>
                <a:latin typeface="+mn-lt"/>
                <a:ea typeface="+mn-ea"/>
                <a:cs typeface="+mn-cs"/>
              </a:rPr>
              <a:t>. Faculties and their staff can also use the publication metadata in RSS, JSON or RDF formats. RSS feeds are also generated for lists of the latest submitted or the most downloaded publications.</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institutional repositories have a back-end intended for use by the administrators, and a front-end intended for the general public and registered users. The back-end is used by student officers, librarians, and system administrators. The student office mainly carries out the review of final study works, whilst the librarians review the publications of both students and staff, and catalogue them in COBISS.SI as well as import the COBISS.SI metadata records into the institutional repository.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back-end allows the librarian to import the metadata records of those publications from COBISS.SI and link electronic versions of the publication to it. In this way the metadata of those publications that have already been catalogued in COBISS.SI can be imported into the institutional repository. Such publications are mostly older and were published before the establishment of the institutional repository but electronic versions of them do exist and the universities have cleared the appropriate copyright for storing them in their repositories and the enabling of web access.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logging onto the institutional repository, students and staff from the Universities of Maribor and Nova Gorica can submit their publications and final study works into the repository and review their content (metadata and similar documents, as found by the plagiarism detector). The submissions of final study works from students at the Universities of Ljubljana and Primorska take place as universities’ academic information systems. The submissions of research publications and data by researchers are done in institutional repositories. A bilingual (Slovenian and English) interface is available for the visitors of web and mobile applications (Android, iPhone and Windows Phone). The website is suitable for people with disabilities and enables browsing as well as simple and advanced search functions.</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Those faculties and academies that had already established the repositories (Faculty of Computer Science, Faculty of Civil and Geodetic Engineering, and the Faculty of Education) are part of the University of Ljubljana; therefore all of the content from these repositories has been transferred into the Repository of the University of Ljubljana via the national portal. The latter obtains the new metadata records daily using OAI-PMH servers. These records are then enriched using internal metadata from the EPrints XML and metadata from COBISS.SI. The linking can be done only if the librarians have entered the URL into COBISS.SI or if the EPrints XML description contains the COBISS.SI identifier. In the case of overlapping data, the national portal takes metadata from COBISS.SI as they are more trustworthy. In many cases, the two sets of metadata complement each other. For example, if a record exists where the librarians did not provide an abstract in the alternative language in COBISS.SI or they did not provide a parent publication in EPrints, then the metadata are simply merged.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the beginning of 2014, the European Commission has required that in Horizon 2020 open access is provided to all publications from co-funded projects. The European Commission co-financed the European open access infrastructure for research (projects OpenAIRE (2009-2012) and OpenAIREplus (2011-2014)). They have established a server, which collects the metadata of publications that were published as a result of co-funded EU projects. Due to this, the institutional repositories needed to store additional metadata of publications. Researchers have to input the funder’s acronym, the funding scheme, the project number, and optionally the project title and the project acronym. A common vocabulary that stores the funders’ and funding schemes has been established. It includes data from the European Commission and data about all funders and funding schemes, as currently used by all Slovenian funders. Each institutional repository has an OAI-PMH server, which returns an OpenAIRE compatible XML for publications. EC servers can therefore use these publications to evaluate the compliance of co-funded projects. The OAI-PMH server is also used by open access registries of repositories and search engines (OpenDOAR, ROAR, DART-Europe, BASE, etc.).</a:t>
            </a:r>
            <a:endParaRPr lang="sl-SI" sz="1200" kern="1200" dirty="0" smtClean="0">
              <a:solidFill>
                <a:schemeClr val="tx1"/>
              </a:solidFill>
              <a:effectLst/>
              <a:latin typeface="+mn-lt"/>
              <a:ea typeface="+mn-ea"/>
              <a:cs typeface="+mn-cs"/>
            </a:endParaRPr>
          </a:p>
          <a:p>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ARNES AAI - Slovenian Academic Authentication System. Retrieved February 18, 2014, from </a:t>
            </a:r>
            <a:r>
              <a:rPr lang="en-GB" sz="1200" u="sng" kern="1200" dirty="0" smtClean="0">
                <a:solidFill>
                  <a:schemeClr val="tx1"/>
                </a:solidFill>
                <a:effectLst/>
                <a:latin typeface="+mn-lt"/>
                <a:ea typeface="+mn-ea"/>
                <a:cs typeface="+mn-cs"/>
                <a:hlinkClick r:id="rId3"/>
              </a:rPr>
              <a:t>http://www.arnes.si/en/services/arnesaai.html</a:t>
            </a:r>
            <a:r>
              <a:rPr lang="en-GB" sz="1200" kern="1200" dirty="0" smtClean="0">
                <a:solidFill>
                  <a:schemeClr val="tx1"/>
                </a:solidFill>
                <a:effectLst/>
                <a:latin typeface="+mn-lt"/>
                <a:ea typeface="+mn-ea"/>
                <a:cs typeface="+mn-cs"/>
              </a:rPr>
              <a: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FDV Publications. Retrieved February 18, 2014, from </a:t>
            </a:r>
            <a:r>
              <a:rPr lang="en-GB" sz="1200" u="sng" kern="1200" dirty="0" smtClean="0">
                <a:solidFill>
                  <a:schemeClr val="tx1"/>
                </a:solidFill>
                <a:effectLst/>
                <a:latin typeface="+mn-lt"/>
                <a:ea typeface="+mn-ea"/>
                <a:cs typeface="+mn-cs"/>
                <a:hlinkClick r:id="rId4"/>
              </a:rPr>
              <a:t>http://www.fdv.uni-lj.si/en/fdv-publications/home</a:t>
            </a:r>
            <a:r>
              <a:rPr lang="en-GB" sz="1200" kern="1200" dirty="0" smtClean="0">
                <a:solidFill>
                  <a:schemeClr val="tx1"/>
                </a:solidFill>
                <a:effectLst/>
                <a:latin typeface="+mn-lt"/>
                <a:ea typeface="+mn-ea"/>
                <a:cs typeface="+mn-cs"/>
              </a:rPr>
              <a: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Web Accessibility Initiative. Retrieved February 18, 2014, from </a:t>
            </a:r>
            <a:r>
              <a:rPr lang="en-GB" sz="1200" u="sng" kern="1200" dirty="0" smtClean="0">
                <a:solidFill>
                  <a:schemeClr val="tx1"/>
                </a:solidFill>
                <a:effectLst/>
                <a:latin typeface="+mn-lt"/>
                <a:ea typeface="+mn-ea"/>
                <a:cs typeface="+mn-cs"/>
                <a:hlinkClick r:id="rId5"/>
              </a:rPr>
              <a:t>http://www.w3.org/WAI/</a:t>
            </a:r>
            <a:r>
              <a:rPr lang="en-GB" sz="1200" kern="1200" dirty="0" smtClean="0">
                <a:solidFill>
                  <a:schemeClr val="tx1"/>
                </a:solidFill>
                <a:effectLst/>
                <a:latin typeface="+mn-lt"/>
                <a:ea typeface="+mn-ea"/>
                <a:cs typeface="+mn-cs"/>
              </a:rPr>
              <a: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Open Access Infrastructure for Research in Europe. Retrieved February 18, 2014, from </a:t>
            </a:r>
            <a:r>
              <a:rPr lang="en-GB" sz="1200" u="sng" kern="1200" dirty="0" smtClean="0">
                <a:solidFill>
                  <a:schemeClr val="tx1"/>
                </a:solidFill>
                <a:effectLst/>
                <a:latin typeface="+mn-lt"/>
                <a:ea typeface="+mn-ea"/>
                <a:cs typeface="+mn-cs"/>
                <a:hlinkClick r:id="rId6"/>
              </a:rPr>
              <a:t>https://www.openaire.eu/</a:t>
            </a:r>
            <a:r>
              <a:rPr lang="en-GB" sz="1200" kern="1200" dirty="0" smtClean="0">
                <a:solidFill>
                  <a:schemeClr val="tx1"/>
                </a:solidFill>
                <a:effectLst/>
                <a:latin typeface="+mn-lt"/>
                <a:ea typeface="+mn-ea"/>
                <a:cs typeface="+mn-cs"/>
              </a:rPr>
              <a: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p:txBody>
      </p:sp>
      <p:sp>
        <p:nvSpPr>
          <p:cNvPr id="4" name="Ograda številke diapozitiva 3"/>
          <p:cNvSpPr>
            <a:spLocks noGrp="1"/>
          </p:cNvSpPr>
          <p:nvPr>
            <p:ph type="sldNum" sz="quarter" idx="10"/>
          </p:nvPr>
        </p:nvSpPr>
        <p:spPr/>
        <p:txBody>
          <a:bodyPr/>
          <a:lstStyle/>
          <a:p>
            <a:fld id="{7742AAFC-8562-4AE6-B71B-643DB702A75E}" type="slidenum">
              <a:rPr lang="sl-SI" smtClean="0"/>
              <a:pPr/>
              <a:t>4</a:t>
            </a:fld>
            <a:endParaRPr lang="sl-SI" dirty="0"/>
          </a:p>
        </p:txBody>
      </p:sp>
    </p:spTree>
    <p:extLst>
      <p:ext uri="{BB962C8B-B14F-4D97-AF65-F5344CB8AC3E}">
        <p14:creationId xmlns:p14="http://schemas.microsoft.com/office/powerpoint/2010/main" val="104117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smtClean="0">
                <a:solidFill>
                  <a:schemeClr val="tx1"/>
                </a:solidFill>
                <a:effectLst/>
                <a:latin typeface="+mn-lt"/>
                <a:ea typeface="+mn-ea"/>
                <a:cs typeface="+mn-cs"/>
              </a:rPr>
              <a:t>The process, which was established at universities, allows authors to submit their work into the institutional repository. After which, the submission is reviewed and catalogued into COBISS.SI by a librarian. Based on the experiences accumulated since 2008, it was found that a manual review of metadata is mandatory as in many cases the submissions are incomplete or contain spelling errors. In addition, only librarians can normalise those authors using the CONOR.SI authority </a:t>
            </a:r>
            <a:r>
              <a:rPr lang="sl-SI" sz="1200" kern="1200" dirty="0" smtClean="0">
                <a:solidFill>
                  <a:schemeClr val="tx1"/>
                </a:solidFill>
                <a:effectLst/>
                <a:latin typeface="+mn-lt"/>
                <a:ea typeface="+mn-ea"/>
                <a:cs typeface="+mn-cs"/>
              </a:rPr>
              <a:t>file</a:t>
            </a:r>
            <a:r>
              <a:rPr lang="en-GB" sz="1200" kern="1200" dirty="0" smtClean="0">
                <a:solidFill>
                  <a:schemeClr val="tx1"/>
                </a:solidFill>
                <a:effectLst/>
                <a:latin typeface="+mn-lt"/>
                <a:ea typeface="+mn-ea"/>
                <a:cs typeface="+mn-cs"/>
              </a:rPr>
              <a:t>. After the publication metadata have been successfully catalogued within the COBISS.SI, they can be transferred to the institutional repository via SRU/SRW services.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working group, which consisted of librarians, legal experts and IT professionals from all four Slovenian universities, suggested the submission processes of the final study works. Slovenia lacks a common university academic information system (UAIS), therefore each university provided its own variation of this process. Students at the universities of Maribor and of Nova Gorica submit their final study works into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repository</a:t>
            </a:r>
            <a:r>
              <a:rPr lang="en-GB" sz="1200" kern="1200" dirty="0" smtClean="0">
                <a:solidFill>
                  <a:schemeClr val="tx1"/>
                </a:solidFill>
                <a:effectLst/>
                <a:latin typeface="+mn-lt"/>
                <a:ea typeface="+mn-ea"/>
                <a:cs typeface="+mn-cs"/>
              </a:rPr>
              <a:t>, which is filled with some metadata from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academic information system</a:t>
            </a:r>
            <a:r>
              <a:rPr lang="en-GB" sz="1200" kern="1200" dirty="0" smtClean="0">
                <a:solidFill>
                  <a:schemeClr val="tx1"/>
                </a:solidFill>
                <a:effectLst/>
                <a:latin typeface="+mn-lt"/>
                <a:ea typeface="+mn-ea"/>
                <a:cs typeface="+mn-cs"/>
              </a:rPr>
              <a:t>. A sequence diagram of the final study work publications of the universities of Maribor and of Nova Gorica is presented in </a:t>
            </a:r>
            <a:r>
              <a:rPr lang="en-GB" sz="1200" kern="1200" noProof="0" dirty="0" smtClean="0">
                <a:solidFill>
                  <a:schemeClr val="tx1"/>
                </a:solidFill>
                <a:effectLst/>
                <a:latin typeface="+mn-lt"/>
                <a:ea typeface="+mn-ea"/>
                <a:cs typeface="+mn-cs"/>
              </a:rPr>
              <a:t>slide</a:t>
            </a:r>
            <a:r>
              <a:rPr lang="en-GB" sz="1200" kern="1200" dirty="0" smtClean="0">
                <a:solidFill>
                  <a:schemeClr val="tx1"/>
                </a:solidFill>
                <a:effectLst/>
                <a:latin typeface="+mn-lt"/>
                <a:ea typeface="+mn-ea"/>
                <a:cs typeface="+mn-cs"/>
              </a:rPr>
              <a:t>. The submissions at the universities of Ljubljana and Primorska take place at </a:t>
            </a:r>
            <a:r>
              <a:rPr lang="en-GB" sz="1200" kern="1200" noProof="0" dirty="0" smtClean="0">
                <a:solidFill>
                  <a:schemeClr val="tx1"/>
                </a:solidFill>
                <a:effectLst/>
                <a:latin typeface="+mn-lt"/>
                <a:ea typeface="+mn-ea"/>
                <a:cs typeface="+mn-cs"/>
              </a:rPr>
              <a:t>university</a:t>
            </a:r>
            <a:r>
              <a:rPr lang="en-GB" sz="1200" kern="1200" baseline="0" noProof="0" dirty="0" smtClean="0">
                <a:solidFill>
                  <a:schemeClr val="tx1"/>
                </a:solidFill>
                <a:effectLst/>
                <a:latin typeface="+mn-lt"/>
                <a:ea typeface="+mn-ea"/>
                <a:cs typeface="+mn-cs"/>
              </a:rPr>
              <a:t> academic information system</a:t>
            </a:r>
            <a:r>
              <a:rPr lang="en-GB" sz="1200" kern="1200" dirty="0" smtClean="0">
                <a:solidFill>
                  <a:schemeClr val="tx1"/>
                </a:solidFill>
                <a:effectLst/>
                <a:latin typeface="+mn-lt"/>
                <a:ea typeface="+mn-ea"/>
                <a:cs typeface="+mn-cs"/>
              </a:rPr>
              <a:t>, the sequence of operations is otherwise the same as described for the universities of Maribor and of Nova Gorica.</a:t>
            </a:r>
            <a:endParaRPr lang="sl-SI" sz="1200" kern="1200" dirty="0" smtClean="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5</a:t>
            </a:fld>
            <a:endParaRPr lang="sl-SI" dirty="0"/>
          </a:p>
        </p:txBody>
      </p:sp>
    </p:spTree>
    <p:extLst>
      <p:ext uri="{BB962C8B-B14F-4D97-AF65-F5344CB8AC3E}">
        <p14:creationId xmlns:p14="http://schemas.microsoft.com/office/powerpoint/2010/main" val="362117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four </a:t>
            </a:r>
            <a:r>
              <a:rPr lang="en-GB" sz="1200" kern="1200" noProof="0" dirty="0" smtClean="0">
                <a:solidFill>
                  <a:schemeClr val="tx1"/>
                </a:solidFill>
                <a:effectLst/>
                <a:latin typeface="+mn-lt"/>
                <a:ea typeface="+mn-ea"/>
                <a:cs typeface="+mn-cs"/>
              </a:rPr>
              <a:t>institutions</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have established the same process for</a:t>
            </a:r>
            <a:r>
              <a:rPr lang="sl-SI"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submission</a:t>
            </a:r>
            <a:r>
              <a:rPr lang="sl-SI"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o</a:t>
            </a:r>
            <a:r>
              <a:rPr lang="sl-SI" sz="1200" kern="1200" dirty="0" smtClean="0">
                <a:solidFill>
                  <a:schemeClr val="tx1"/>
                </a:solidFill>
                <a:effectLst/>
                <a:latin typeface="+mn-lt"/>
                <a:ea typeface="+mn-ea"/>
                <a:cs typeface="+mn-cs"/>
              </a:rPr>
              <a:t>f </a:t>
            </a:r>
            <a:r>
              <a:rPr lang="en-GB" sz="1200" kern="1200" dirty="0" smtClean="0">
                <a:solidFill>
                  <a:schemeClr val="tx1"/>
                </a:solidFill>
                <a:effectLst/>
                <a:latin typeface="+mn-lt"/>
                <a:ea typeface="+mn-ea"/>
                <a:cs typeface="+mn-cs"/>
              </a:rPr>
              <a:t> research publications, which is presented the sequence diagram in </a:t>
            </a:r>
            <a:r>
              <a:rPr lang="en-GB" sz="1200" kern="1200" noProof="0" dirty="0" smtClean="0">
                <a:solidFill>
                  <a:schemeClr val="tx1"/>
                </a:solidFill>
                <a:effectLst/>
                <a:latin typeface="+mn-lt"/>
                <a:ea typeface="+mn-ea"/>
                <a:cs typeface="+mn-cs"/>
              </a:rPr>
              <a:t>the</a:t>
            </a:r>
            <a:r>
              <a:rPr lang="sl-SI"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slide</a:t>
            </a:r>
            <a:r>
              <a:rPr lang="en-GB" sz="1200" kern="1200" dirty="0" smtClean="0">
                <a:solidFill>
                  <a:schemeClr val="tx1"/>
                </a:solidFill>
                <a:effectLst/>
                <a:latin typeface="+mn-lt"/>
                <a:ea typeface="+mn-ea"/>
                <a:cs typeface="+mn-cs"/>
              </a:rPr>
              <a:t>. Researchers can submit articles, monographic chapters, monographs, conference papers, </a:t>
            </a:r>
            <a:r>
              <a:rPr lang="en-US" sz="1200" kern="1200" noProof="0" dirty="0" smtClean="0">
                <a:solidFill>
                  <a:schemeClr val="tx1"/>
                </a:solidFill>
                <a:effectLst/>
                <a:latin typeface="+mn-lt"/>
                <a:ea typeface="+mn-ea"/>
                <a:cs typeface="+mn-cs"/>
              </a:rPr>
              <a:t>e-lectures</a:t>
            </a:r>
            <a:r>
              <a:rPr lang="en-GB" sz="1200" kern="1200" dirty="0" smtClean="0">
                <a:solidFill>
                  <a:schemeClr val="tx1"/>
                </a:solidFill>
                <a:effectLst/>
                <a:latin typeface="+mn-lt"/>
                <a:ea typeface="+mn-ea"/>
                <a:cs typeface="+mn-cs"/>
              </a:rPr>
              <a:t>, publications about patents, research data, and other types of publications. The types of publications are adapted according to the COBISS.SI typology</a:t>
            </a:r>
            <a:r>
              <a:rPr lang="sl-SI" sz="1200" kern="1200" dirty="0" smtClean="0">
                <a:solidFill>
                  <a:schemeClr val="tx1"/>
                </a:solidFill>
                <a:effectLst/>
                <a:latin typeface="+mn-lt"/>
                <a:ea typeface="+mn-ea"/>
                <a:cs typeface="+mn-cs"/>
              </a:rPr>
              <a:t> (http://home.izum.si/COBISS/bibliografije/Tipologija_eng.pdf)</a:t>
            </a:r>
            <a:r>
              <a:rPr lang="en-GB" sz="1200" kern="1200" dirty="0" smtClean="0">
                <a:solidFill>
                  <a:schemeClr val="tx1"/>
                </a:solidFill>
                <a:effectLst/>
                <a:latin typeface="+mn-lt"/>
                <a:ea typeface="+mn-ea"/>
                <a:cs typeface="+mn-cs"/>
              </a:rPr>
              <a:t>, which is used by the Slovenian Research Agency for researchers’ bibliographies evaluation. Once researchers are logged into the </a:t>
            </a:r>
            <a:r>
              <a:rPr lang="en-GB" sz="1200" kern="1200" noProof="0" dirty="0" smtClean="0">
                <a:solidFill>
                  <a:schemeClr val="tx1"/>
                </a:solidFill>
                <a:effectLst/>
                <a:latin typeface="+mn-lt"/>
                <a:ea typeface="+mn-ea"/>
                <a:cs typeface="+mn-cs"/>
              </a:rPr>
              <a:t>institutional repository</a:t>
            </a:r>
            <a:r>
              <a:rPr lang="en-GB" sz="1200" kern="1200" dirty="0" smtClean="0">
                <a:solidFill>
                  <a:schemeClr val="tx1"/>
                </a:solidFill>
                <a:effectLst/>
                <a:latin typeface="+mn-lt"/>
                <a:ea typeface="+mn-ea"/>
                <a:cs typeface="+mn-cs"/>
              </a:rPr>
              <a:t>, they can submit new content as a whole, or they can use metadata from the catalogued record in COBISS.SI (optional request and reply on the beginning of the process). In the latter case, the </a:t>
            </a:r>
            <a:r>
              <a:rPr lang="en-GB" sz="1200" kern="1200" noProof="0" dirty="0" smtClean="0">
                <a:solidFill>
                  <a:schemeClr val="tx1"/>
                </a:solidFill>
                <a:effectLst/>
                <a:latin typeface="+mn-lt"/>
                <a:ea typeface="+mn-ea"/>
                <a:cs typeface="+mn-cs"/>
              </a:rPr>
              <a:t>institutional repository</a:t>
            </a:r>
            <a:r>
              <a:rPr lang="en-GB" sz="1200" kern="1200" dirty="0" smtClean="0">
                <a:solidFill>
                  <a:schemeClr val="tx1"/>
                </a:solidFill>
                <a:effectLst/>
                <a:latin typeface="+mn-lt"/>
                <a:ea typeface="+mn-ea"/>
                <a:cs typeface="+mn-cs"/>
              </a:rPr>
              <a:t> takes care of the metadata transfer from COBISS.SI using the SRU/SRW protocol. In this case, researchers only need to provide the electronic version of their publications. A link to the SHERPA/RoMEO portal is also enabled to the publication authors, so they can check what type of access they can use depending on the publisher's copyright transfer agreement. During the insertions of names and surnames, suggestions from the CONOR.SI </a:t>
            </a:r>
            <a:r>
              <a:rPr lang="en-GB" sz="1200" kern="1200" noProof="0" dirty="0" smtClean="0">
                <a:solidFill>
                  <a:schemeClr val="tx1"/>
                </a:solidFill>
                <a:effectLst/>
                <a:latin typeface="+mn-lt"/>
                <a:ea typeface="+mn-ea"/>
                <a:cs typeface="+mn-cs"/>
              </a:rPr>
              <a:t>authoritative</a:t>
            </a:r>
            <a:r>
              <a:rPr lang="sl-SI" sz="1200" kern="1200" baseline="0" dirty="0" smtClean="0">
                <a:solidFill>
                  <a:schemeClr val="tx1"/>
                </a:solidFill>
                <a:effectLst/>
                <a:latin typeface="+mn-lt"/>
                <a:ea typeface="+mn-ea"/>
                <a:cs typeface="+mn-cs"/>
              </a:rPr>
              <a:t> file</a:t>
            </a:r>
            <a:r>
              <a:rPr lang="en-GB" sz="1200" kern="1200" dirty="0" smtClean="0">
                <a:solidFill>
                  <a:schemeClr val="tx1"/>
                </a:solidFill>
                <a:effectLst/>
                <a:latin typeface="+mn-lt"/>
                <a:ea typeface="+mn-ea"/>
                <a:cs typeface="+mn-cs"/>
              </a:rPr>
              <a:t> are provided. These suggestions include the year of birth, if available in CONOR.SI, and researcher identifier from SICRIS, which simplifies the determination of the correct author. This can greatly simplify the librarian’s work of cataloguing the publication in COBISS.SI. Authors can also determine the copyright holder and the type of access to the full-text publication. They can choose between immediate publication, closed access or delayed publication with embargo (these metadata are part of OpenAIRE compliance).</a:t>
            </a:r>
            <a:endParaRPr lang="sl-SI" sz="1200" kern="1200" dirty="0" smtClean="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6</a:t>
            </a:fld>
            <a:endParaRPr lang="sl-SI" dirty="0"/>
          </a:p>
        </p:txBody>
      </p:sp>
    </p:spTree>
    <p:extLst>
      <p:ext uri="{BB962C8B-B14F-4D97-AF65-F5344CB8AC3E}">
        <p14:creationId xmlns:p14="http://schemas.microsoft.com/office/powerpoint/2010/main" val="398803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smtClean="0">
                <a:solidFill>
                  <a:schemeClr val="tx1"/>
                </a:solidFill>
                <a:effectLst/>
                <a:latin typeface="+mn-lt"/>
                <a:ea typeface="+mn-ea"/>
                <a:cs typeface="+mn-cs"/>
              </a:rPr>
              <a:t>Document similarity detection (or plagiarism detection) is done within the national portal. The results of </a:t>
            </a:r>
            <a:r>
              <a:rPr lang="en-GB" sz="1200" kern="1200" noProof="0" dirty="0" smtClean="0">
                <a:solidFill>
                  <a:schemeClr val="tx1"/>
                </a:solidFill>
                <a:effectLst/>
                <a:latin typeface="+mn-lt"/>
                <a:ea typeface="+mn-ea"/>
                <a:cs typeface="+mn-cs"/>
              </a:rPr>
              <a:t>plagiarism</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detection are available to students and staff. They can only see those documents where they had the roles of author, co-author or mentor. The detection is performed for each publication, submitted into the repositories. Both coarse-checking (step 1) and fine-checking (step 2) analyses are supported by the custom-built software of </a:t>
            </a:r>
            <a:r>
              <a:rPr lang="sl-SI" sz="1200" kern="1200" dirty="0" err="1" smtClean="0">
                <a:solidFill>
                  <a:schemeClr val="tx1"/>
                </a:solidFill>
                <a:effectLst/>
                <a:latin typeface="+mn-lt"/>
                <a:ea typeface="+mn-ea"/>
                <a:cs typeface="+mn-cs"/>
              </a:rPr>
              <a:t>our</a:t>
            </a:r>
            <a:r>
              <a:rPr lang="sl-SI" sz="1200" kern="1200" baseline="0" dirty="0" smtClean="0">
                <a:solidFill>
                  <a:schemeClr val="tx1"/>
                </a:solidFill>
                <a:effectLst/>
                <a:latin typeface="+mn-lt"/>
                <a:ea typeface="+mn-ea"/>
                <a:cs typeface="+mn-cs"/>
              </a:rPr>
              <a:t> </a:t>
            </a:r>
            <a:r>
              <a:rPr lang="en-GB" sz="1200" kern="1200" baseline="0" noProof="0" dirty="0" smtClean="0">
                <a:solidFill>
                  <a:schemeClr val="tx1"/>
                </a:solidFill>
                <a:effectLst/>
                <a:latin typeface="+mn-lt"/>
                <a:ea typeface="+mn-ea"/>
                <a:cs typeface="+mn-cs"/>
              </a:rPr>
              <a:t>l</a:t>
            </a:r>
            <a:r>
              <a:rPr lang="en-GB" sz="1200" kern="1200" noProof="0" dirty="0" smtClean="0">
                <a:solidFill>
                  <a:schemeClr val="tx1"/>
                </a:solidFill>
                <a:effectLst/>
                <a:latin typeface="+mn-lt"/>
                <a:ea typeface="+mn-ea"/>
                <a:cs typeface="+mn-cs"/>
              </a:rPr>
              <a:t>aboratory</a:t>
            </a:r>
            <a:r>
              <a:rPr lang="en-GB" sz="1200" kern="1200" dirty="0" smtClean="0">
                <a:solidFill>
                  <a:schemeClr val="tx1"/>
                </a:solidFill>
                <a:effectLst/>
                <a:latin typeface="+mn-lt"/>
                <a:ea typeface="+mn-ea"/>
                <a:cs typeface="+mn-cs"/>
              </a:rPr>
              <a:t>. The software does not check the similarities between images.</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Software for coarse-checking texts returns similar sentences that are longer than forty characters (example of a result is shown on figure - above). It enables coarse-checking due to its use of </a:t>
            </a:r>
            <a:r>
              <a:rPr lang="en-US" sz="1200" kern="1200" noProof="0" dirty="0" smtClean="0">
                <a:solidFill>
                  <a:schemeClr val="tx1"/>
                </a:solidFill>
                <a:effectLst/>
                <a:latin typeface="+mn-lt"/>
                <a:ea typeface="+mn-ea"/>
                <a:cs typeface="+mn-cs"/>
              </a:rPr>
              <a:t>our tool</a:t>
            </a:r>
            <a:r>
              <a:rPr lang="en-US" sz="1200" kern="1200" baseline="0" noProof="0" dirty="0" smtClean="0">
                <a:solidFill>
                  <a:schemeClr val="tx1"/>
                </a:solidFill>
                <a:effectLst/>
                <a:latin typeface="+mn-lt"/>
                <a:ea typeface="+mn-ea"/>
                <a:cs typeface="+mn-cs"/>
              </a:rPr>
              <a:t> for natural language processing, called TextProc</a:t>
            </a:r>
            <a:r>
              <a:rPr lang="en-GB" sz="1200" kern="1200" dirty="0" smtClean="0">
                <a:solidFill>
                  <a:schemeClr val="tx1"/>
                </a:solidFill>
                <a:effectLst/>
                <a:latin typeface="+mn-lt"/>
                <a:ea typeface="+mn-ea"/>
                <a:cs typeface="+mn-cs"/>
              </a:rPr>
              <a:t>. The language infrastructure used during the plagiarism detection process, consists of a morphological dictionary for the Slovenian language, which contains of approximately 8,000,000 word forms and 320,000 lemmas. Wikipedia labels from article titles from Slovenian, English and German Wikipedia are also used. They were extracted from Dbpedia. A domain-specific semantic dictionary was created using keywords from publications metadata within the Open Science Slovenia portal. Sentences, marked by the coarse-checking software as similar, are undoubtedly the same in both texts. They differ only if the authors used synonyms, used a different grammatical person or used filler words (e.g. »therefore«, »however«). The software detects similarity even if the word order is changed or if any of the words are misspelled. The Coarse-checking algorithm which has been subsequently updated, first converts the text into UTF-8 format, eliminates extra whitespaces and new line characters (CR, LF). Then it splits the content into sentences. Words from these sentences are then lemmatised. Common words (e.g. »and«, »or«, »that«, etc.) are filtered out and all the remaining words are sorted alphabetically. This step also carries out spelling corrections using a morphological dictionary and POS tagger. In order to correct spelling errors the “</a:t>
            </a:r>
            <a:r>
              <a:rPr lang="en-GB" sz="1200" i="1" kern="1200" dirty="0" smtClean="0">
                <a:solidFill>
                  <a:schemeClr val="tx1"/>
                </a:solidFill>
                <a:effectLst/>
                <a:latin typeface="+mn-lt"/>
                <a:ea typeface="+mn-ea"/>
                <a:cs typeface="+mn-cs"/>
              </a:rPr>
              <a:t>Symmetric Delete Spelling Correction Algorithm</a:t>
            </a:r>
            <a:r>
              <a:rPr lang="en-GB" sz="1200" kern="1200" dirty="0" smtClean="0">
                <a:solidFill>
                  <a:schemeClr val="tx1"/>
                </a:solidFill>
                <a:effectLst/>
                <a:latin typeface="+mn-lt"/>
                <a:ea typeface="+mn-ea"/>
                <a:cs typeface="+mn-cs"/>
              </a:rPr>
              <a:t>”  is used. After the lemmatisation, the algorithm normalises those synonyms stored within the dictionary and can be transformed into single forms without changing the semantic meanings. A good example of this are the normalisations of the verbs »to present«, »to describe« and »to show«, which are synonyms in most cases. The algorithm then calculates hashes for these sentences. Finally, it compares the hashes of sentences from other documents within the corpus of documents, calculates the coverage of hashes for document pairs and provides a list of similar documents for every document within the corpus.</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Those documents that are found to be more than 1 % similar to the reviewed document during the coarse-checking step become candidates for entering into the fine-checking step. If the number of these candidates is less than 50, the rest of the similar documents are retrieved using the BM25 ranking function</a:t>
            </a:r>
            <a:r>
              <a:rPr lang="sl-SI" sz="1200" kern="1200" dirty="0" smtClean="0">
                <a:solidFill>
                  <a:schemeClr val="tx1"/>
                </a:solidFill>
                <a:effectLst/>
                <a:latin typeface="+mn-lt"/>
                <a:ea typeface="+mn-ea"/>
                <a:cs typeface="+mn-cs"/>
              </a:rPr>
              <a:t>-</a:t>
            </a:r>
            <a:r>
              <a:rPr lang="sl-SI"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fine-checking algorithm (</a:t>
            </a:r>
            <a:r>
              <a:rPr lang="sl-SI" sz="1200" kern="1200" dirty="0" smtClean="0">
                <a:solidFill>
                  <a:schemeClr val="tx1"/>
                </a:solidFill>
                <a:effectLst/>
                <a:latin typeface="+mn-lt"/>
                <a:ea typeface="+mn-ea"/>
                <a:cs typeface="+mn-cs"/>
              </a:rPr>
              <a:t>figure</a:t>
            </a:r>
            <a:r>
              <a:rPr lang="sl-SI"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below) finds the longest common sub sequences between two texts. Kärkkäinen's algorithm is used for finding common sub-sequences greater than 14 characters. </a:t>
            </a:r>
            <a:r>
              <a:rPr lang="en-US" sz="1200" kern="1200" noProof="0" dirty="0" smtClean="0">
                <a:solidFill>
                  <a:schemeClr val="tx1"/>
                </a:solidFill>
                <a:effectLst/>
                <a:latin typeface="+mn-lt"/>
                <a:ea typeface="+mn-ea"/>
                <a:cs typeface="+mn-cs"/>
              </a:rPr>
              <a:t>Our</a:t>
            </a:r>
            <a:r>
              <a:rPr lang="sl-SI"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algorithm</a:t>
            </a:r>
            <a:r>
              <a:rPr lang="sl-SI"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authors are Ferme and Ojsteršek</a:t>
            </a:r>
            <a:r>
              <a:rPr lang="sl-SI"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for sequence matching </a:t>
            </a:r>
            <a:r>
              <a:rPr lang="en-GB" sz="1200" kern="1200" dirty="0" smtClean="0">
                <a:solidFill>
                  <a:schemeClr val="tx1"/>
                </a:solidFill>
                <a:effectLst/>
                <a:latin typeface="+mn-lt"/>
                <a:ea typeface="+mn-ea"/>
                <a:cs typeface="+mn-cs"/>
              </a:rPr>
              <a:t>is used in cases where the pairs of documents have more than 60 % of coarse-checking coverage of hashes. This algorithm has a time complexity of nearly O(N) if the pairs of documents are very similar. No spelling corrections are carried out for those texts using ‘as-is’. If two documents are fine-checked (</a:t>
            </a:r>
            <a:r>
              <a:rPr lang="sl-SI" sz="1200" kern="1200" dirty="0" smtClean="0">
                <a:solidFill>
                  <a:schemeClr val="tx1"/>
                </a:solidFill>
                <a:effectLst/>
                <a:latin typeface="+mn-lt"/>
                <a:ea typeface="+mn-ea"/>
                <a:cs typeface="+mn-cs"/>
              </a:rPr>
              <a:t>f</a:t>
            </a:r>
            <a:r>
              <a:rPr lang="en-GB" sz="1200" kern="1200" dirty="0" smtClean="0">
                <a:solidFill>
                  <a:schemeClr val="tx1"/>
                </a:solidFill>
                <a:effectLst/>
                <a:latin typeface="+mn-lt"/>
                <a:ea typeface="+mn-ea"/>
                <a:cs typeface="+mn-cs"/>
              </a:rPr>
              <a:t>figure below), the software marks those phrases or parts of sentences that are the same within both documents. A reviewer's task is to determine whether a sentence or a paragraph has been copied. Some sentences can be semantically identical as a whole or in part if the author has paraphrased the copied content. Similarity constants (1% of coarse-checking coverage, 50 candidate documents for fine-checking, sentence length of 40 characters, subsequence length of more than 14 characters, etc.) are selected on the basis of experiences from examination plagiarism cases.  </a:t>
            </a:r>
            <a:endParaRPr lang="sl-SI"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l-SI" sz="1200" kern="1200" dirty="0" smtClean="0">
              <a:solidFill>
                <a:schemeClr val="tx1"/>
              </a:solidFill>
              <a:effectLst/>
              <a:latin typeface="+mn-lt"/>
              <a:ea typeface="+mn-ea"/>
              <a:cs typeface="+mn-cs"/>
            </a:endParaRPr>
          </a:p>
          <a:p>
            <a:endParaRPr lang="sl-SI" sz="1200" kern="1200" dirty="0" smtClean="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8</a:t>
            </a:fld>
            <a:endParaRPr lang="sl-SI" dirty="0"/>
          </a:p>
        </p:txBody>
      </p:sp>
    </p:spTree>
    <p:extLst>
      <p:ext uri="{BB962C8B-B14F-4D97-AF65-F5344CB8AC3E}">
        <p14:creationId xmlns:p14="http://schemas.microsoft.com/office/powerpoint/2010/main" val="6518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9</a:t>
            </a:fld>
            <a:endParaRPr lang="sl-SI" dirty="0"/>
          </a:p>
        </p:txBody>
      </p:sp>
    </p:spTree>
    <p:extLst>
      <p:ext uri="{BB962C8B-B14F-4D97-AF65-F5344CB8AC3E}">
        <p14:creationId xmlns:p14="http://schemas.microsoft.com/office/powerpoint/2010/main" val="80465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12</a:t>
            </a:fld>
            <a:endParaRPr lang="sl-SI" dirty="0"/>
          </a:p>
        </p:txBody>
      </p:sp>
    </p:spTree>
    <p:extLst>
      <p:ext uri="{BB962C8B-B14F-4D97-AF65-F5344CB8AC3E}">
        <p14:creationId xmlns:p14="http://schemas.microsoft.com/office/powerpoint/2010/main" val="412274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l-SI" dirty="0"/>
          </a:p>
        </p:txBody>
      </p:sp>
      <p:sp>
        <p:nvSpPr>
          <p:cNvPr id="4" name="Slide Number Placeholder 3"/>
          <p:cNvSpPr>
            <a:spLocks noGrp="1"/>
          </p:cNvSpPr>
          <p:nvPr>
            <p:ph type="sldNum" sz="quarter" idx="10"/>
          </p:nvPr>
        </p:nvSpPr>
        <p:spPr/>
        <p:txBody>
          <a:bodyPr/>
          <a:lstStyle/>
          <a:p>
            <a:fld id="{C8A2BDDE-F8F5-4F3B-AE70-CD78BE3FAEBE}" type="slidenum">
              <a:rPr lang="sl-SI" smtClean="0"/>
              <a:pPr/>
              <a:t>15</a:t>
            </a:fld>
            <a:endParaRPr lang="sl-SI" dirty="0"/>
          </a:p>
        </p:txBody>
      </p:sp>
    </p:spTree>
    <p:extLst>
      <p:ext uri="{BB962C8B-B14F-4D97-AF65-F5344CB8AC3E}">
        <p14:creationId xmlns:p14="http://schemas.microsoft.com/office/powerpoint/2010/main" val="1048585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800585"/>
            <a:ext cx="9144000" cy="2387600"/>
          </a:xfrm>
        </p:spPr>
        <p:txBody>
          <a:bodyPr anchor="b">
            <a:normAutofit/>
          </a:bodyPr>
          <a:lstStyle>
            <a:lvl1pPr algn="ctr">
              <a:defRPr sz="4400">
                <a:solidFill>
                  <a:schemeClr val="tx1"/>
                </a:solidFill>
                <a:latin typeface="+mn-lt"/>
              </a:defRPr>
            </a:lvl1pPr>
          </a:lstStyle>
          <a:p>
            <a:r>
              <a:rPr lang="cs-CZ" dirty="0" smtClean="0"/>
              <a:t>Kliknutím lze upravit styl.</a:t>
            </a:r>
            <a:endParaRPr lang="cs-CZ" dirty="0"/>
          </a:p>
        </p:txBody>
      </p:sp>
      <p:sp>
        <p:nvSpPr>
          <p:cNvPr id="3" name="Podnadpis 2"/>
          <p:cNvSpPr>
            <a:spLocks noGrp="1"/>
          </p:cNvSpPr>
          <p:nvPr>
            <p:ph type="subTitle" idx="1"/>
          </p:nvPr>
        </p:nvSpPr>
        <p:spPr>
          <a:xfrm>
            <a:off x="1524000" y="3280260"/>
            <a:ext cx="9144000" cy="1655762"/>
          </a:xfrm>
        </p:spPr>
        <p:txBody>
          <a:bodyPr/>
          <a:lstStyle>
            <a:lvl1pPr marL="0" indent="0" algn="ct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t>13. 9. 2017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7116623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E6784AC-797A-45F2-B2C8-8D7DEEADE390}" type="datetimeFigureOut">
              <a:rPr lang="cs-CZ" smtClean="0"/>
              <a:t>13. 9. 2017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00698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E6784AC-797A-45F2-B2C8-8D7DEEADE390}" type="datetimeFigureOut">
              <a:rPr lang="cs-CZ" smtClean="0"/>
              <a:t>13. 9. 2017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197482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E6784AC-797A-45F2-B2C8-8D7DEEADE390}" type="datetimeFigureOut">
              <a:rPr lang="cs-CZ" smtClean="0"/>
              <a:t>13. 9. 2017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374189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13. 9. 2017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2791592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E6784AC-797A-45F2-B2C8-8D7DEEADE390}" type="datetimeFigureOut">
              <a:rPr lang="cs-CZ" smtClean="0"/>
              <a:t>13. 9. 2017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42642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E6784AC-797A-45F2-B2C8-8D7DEEADE390}" type="datetimeFigureOut">
              <a:rPr lang="cs-CZ" smtClean="0"/>
              <a:t>13. 9. 2017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21053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E6784AC-797A-45F2-B2C8-8D7DEEADE390}" type="datetimeFigureOut">
              <a:rPr lang="cs-CZ" smtClean="0"/>
              <a:t>13. 9. 2017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32733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E6784AC-797A-45F2-B2C8-8D7DEEADE390}" type="datetimeFigureOut">
              <a:rPr lang="cs-CZ" smtClean="0"/>
              <a:t>13. 9. 2017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484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13. 9. 2017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58925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E6784AC-797A-45F2-B2C8-8D7DEEADE390}" type="datetimeFigureOut">
              <a:rPr lang="cs-CZ" smtClean="0"/>
              <a:t>13. 9. 2017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BAC827-AFD2-43E2-81E3-EEE6F6D8835F}" type="slidenum">
              <a:rPr lang="cs-CZ" smtClean="0"/>
              <a:t>‹#›</a:t>
            </a:fld>
            <a:endParaRPr lang="cs-CZ"/>
          </a:p>
        </p:txBody>
      </p:sp>
    </p:spTree>
    <p:extLst>
      <p:ext uri="{BB962C8B-B14F-4D97-AF65-F5344CB8AC3E}">
        <p14:creationId xmlns:p14="http://schemas.microsoft.com/office/powerpoint/2010/main" val="323718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90320" y="115631"/>
            <a:ext cx="1814326" cy="1640212"/>
          </a:xfrm>
          <a:prstGeom prst="rect">
            <a:avLst/>
          </a:prstGeom>
        </p:spPr>
      </p:pic>
      <p:sp>
        <p:nvSpPr>
          <p:cNvPr id="7" name="Obdélník 6"/>
          <p:cNvSpPr/>
          <p:nvPr userDrawn="1"/>
        </p:nvSpPr>
        <p:spPr>
          <a:xfrm>
            <a:off x="0" y="6355073"/>
            <a:ext cx="12188826" cy="3664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838200" y="365125"/>
            <a:ext cx="9220200" cy="1325563"/>
          </a:xfrm>
          <a:prstGeom prst="rect">
            <a:avLst/>
          </a:prstGeom>
        </p:spPr>
        <p:txBody>
          <a:bodyPr vert="horz" lIns="91440" tIns="45720" rIns="91440" bIns="45720" rtlCol="0" anchor="ctr">
            <a:normAutofit/>
          </a:bodyPr>
          <a:lstStyle/>
          <a:p>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a:t>
            </a:r>
            <a:r>
              <a:rPr lang="en-US" noProof="0" dirty="0" smtClean="0"/>
              <a:t>.</a:t>
            </a:r>
            <a:endParaRPr lang="en-US" noProof="0"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styly</a:t>
            </a:r>
            <a:r>
              <a:rPr lang="en-US" noProof="0" dirty="0" smtClean="0"/>
              <a:t> </a:t>
            </a:r>
            <a:r>
              <a:rPr lang="en-US" noProof="0" dirty="0" err="1" smtClean="0"/>
              <a:t>předlohy</a:t>
            </a:r>
            <a:r>
              <a:rPr lang="en-US" noProof="0" dirty="0" smtClean="0"/>
              <a:t> </a:t>
            </a:r>
            <a:r>
              <a:rPr lang="en-US" noProof="0" dirty="0" err="1" smtClean="0"/>
              <a:t>textu</a:t>
            </a:r>
            <a:r>
              <a:rPr lang="en-US" noProof="0" dirty="0" smtClean="0"/>
              <a:t>.</a:t>
            </a:r>
          </a:p>
          <a:p>
            <a:pPr lvl="1"/>
            <a:r>
              <a:rPr lang="en-US" noProof="0" dirty="0" err="1" smtClean="0"/>
              <a:t>Druhá</a:t>
            </a:r>
            <a:r>
              <a:rPr lang="en-US" noProof="0" dirty="0" smtClean="0"/>
              <a:t> </a:t>
            </a:r>
            <a:r>
              <a:rPr lang="en-US" noProof="0" dirty="0" err="1" smtClean="0"/>
              <a:t>úroveň</a:t>
            </a:r>
            <a:endParaRPr lang="en-US" noProof="0" dirty="0" smtClean="0"/>
          </a:p>
          <a:p>
            <a:pPr lvl="2"/>
            <a:r>
              <a:rPr lang="en-US" noProof="0" dirty="0" err="1" smtClean="0"/>
              <a:t>Třetí</a:t>
            </a:r>
            <a:r>
              <a:rPr lang="en-US" noProof="0" dirty="0" smtClean="0"/>
              <a:t> </a:t>
            </a:r>
            <a:r>
              <a:rPr lang="en-US" noProof="0" dirty="0" err="1" smtClean="0"/>
              <a:t>úroveň</a:t>
            </a:r>
            <a:endParaRPr lang="en-US" noProof="0" dirty="0" smtClean="0"/>
          </a:p>
          <a:p>
            <a:pPr lvl="3"/>
            <a:r>
              <a:rPr lang="en-US" noProof="0" dirty="0" err="1" smtClean="0"/>
              <a:t>Čtvrtá</a:t>
            </a:r>
            <a:r>
              <a:rPr lang="en-US" noProof="0" dirty="0" smtClean="0"/>
              <a:t> </a:t>
            </a:r>
            <a:r>
              <a:rPr lang="en-US" noProof="0" dirty="0" err="1" smtClean="0"/>
              <a:t>úroveň</a:t>
            </a:r>
            <a:endParaRPr lang="en-US" noProof="0" dirty="0" smtClean="0"/>
          </a:p>
          <a:p>
            <a:pPr lvl="4"/>
            <a:r>
              <a:rPr lang="en-US" noProof="0" dirty="0" err="1" smtClean="0"/>
              <a:t>Pátá</a:t>
            </a:r>
            <a:r>
              <a:rPr lang="en-US" noProof="0" dirty="0" smtClean="0"/>
              <a:t> </a:t>
            </a:r>
            <a:r>
              <a:rPr lang="en-US" noProof="0" dirty="0" err="1" smtClean="0"/>
              <a:t>úroveň</a:t>
            </a:r>
            <a:endParaRPr lang="en-US" noProof="0" dirty="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9/13/2017</a:t>
            </a:fld>
            <a:endParaRPr lang="en-US"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0BAC827-AFD2-43E2-81E3-EEE6F6D8835F}" type="slidenum">
              <a:rPr lang="en-US" smtClean="0"/>
              <a:pPr/>
              <a:t>‹#›</a:t>
            </a:fld>
            <a:endParaRPr lang="en-US"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an.ojstersek@um.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revis.openscience.si/info/index.php/eng" TargetMode="External"/><Relationship Id="rId3" Type="http://schemas.openxmlformats.org/officeDocument/2006/relationships/hyperlink" Target="https://dkum.um.si/info/index.php/eng/" TargetMode="External"/><Relationship Id="rId7" Type="http://schemas.openxmlformats.org/officeDocument/2006/relationships/hyperlink" Target="http://dirros.openscience.si/info/index.php/eng" TargetMode="External"/><Relationship Id="rId2" Type="http://schemas.openxmlformats.org/officeDocument/2006/relationships/hyperlink" Target="http://www.openscience.si/Default.aspx" TargetMode="External"/><Relationship Id="rId1" Type="http://schemas.openxmlformats.org/officeDocument/2006/relationships/slideLayout" Target="../slideLayouts/slideLayout2.xml"/><Relationship Id="rId6" Type="http://schemas.openxmlformats.org/officeDocument/2006/relationships/hyperlink" Target="http://repozitorij.ung.si/info/index.php/eng" TargetMode="External"/><Relationship Id="rId5" Type="http://schemas.openxmlformats.org/officeDocument/2006/relationships/hyperlink" Target="http://www.odun.univerza.si/info/index.php/eng/" TargetMode="External"/><Relationship Id="rId4" Type="http://schemas.openxmlformats.org/officeDocument/2006/relationships/hyperlink" Target="http://repozitorij.uni-lj.si/info/index.php/eng/" TargetMode="External"/><Relationship Id="rId9" Type="http://schemas.openxmlformats.org/officeDocument/2006/relationships/hyperlink" Target="http://www.emeraldinsight.com/doi/full/10.1108/PROG-02-2014-000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ilan.ojstersek@um.s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science.s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GB" dirty="0"/>
              <a:t>Academic integrity and plagiarism on Slovenian academic institutions</a:t>
            </a:r>
            <a:endParaRPr lang="cs-CZ" sz="4400" dirty="0"/>
          </a:p>
        </p:txBody>
      </p:sp>
      <p:sp>
        <p:nvSpPr>
          <p:cNvPr id="3" name="Podnadpis 2"/>
          <p:cNvSpPr>
            <a:spLocks noGrp="1"/>
          </p:cNvSpPr>
          <p:nvPr>
            <p:ph type="subTitle" idx="1"/>
          </p:nvPr>
        </p:nvSpPr>
        <p:spPr>
          <a:xfrm>
            <a:off x="1780674" y="3280260"/>
            <a:ext cx="8887326" cy="1655762"/>
          </a:xfrm>
        </p:spPr>
        <p:txBody>
          <a:bodyPr>
            <a:normAutofit lnSpcReduction="10000"/>
          </a:bodyPr>
          <a:lstStyle/>
          <a:p>
            <a:r>
              <a:rPr lang="sl-SI" dirty="0">
                <a:solidFill>
                  <a:schemeClr val="tx1"/>
                </a:solidFill>
              </a:rPr>
              <a:t>Milan Ojsteršek</a:t>
            </a:r>
          </a:p>
          <a:p>
            <a:r>
              <a:rPr lang="en-GB" dirty="0">
                <a:solidFill>
                  <a:schemeClr val="tx1"/>
                </a:solidFill>
              </a:rPr>
              <a:t>University of Maribor, Faculty of Electrical Engineering and Computer Science</a:t>
            </a:r>
          </a:p>
          <a:p>
            <a:r>
              <a:rPr lang="sl-SI" i="1" dirty="0">
                <a:hlinkClick r:id="rId2"/>
              </a:rPr>
              <a:t>milan.ojstersek@um.si</a:t>
            </a:r>
            <a:r>
              <a:rPr lang="sl-SI" i="1" dirty="0"/>
              <a:t>; </a:t>
            </a:r>
            <a:endParaRPr lang="sl-SI" dirty="0">
              <a:solidFill>
                <a:schemeClr val="tx1"/>
              </a:solidFill>
            </a:endParaRPr>
          </a:p>
        </p:txBody>
      </p:sp>
    </p:spTree>
    <p:extLst>
      <p:ext uri="{BB962C8B-B14F-4D97-AF65-F5344CB8AC3E}">
        <p14:creationId xmlns:p14="http://schemas.microsoft.com/office/powerpoint/2010/main" val="970943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509366199"/>
              </p:ext>
            </p:extLst>
          </p:nvPr>
        </p:nvGraphicFramePr>
        <p:xfrm>
          <a:off x="683395" y="1934678"/>
          <a:ext cx="9527405" cy="1958478"/>
        </p:xfrm>
        <a:graphic>
          <a:graphicData uri="http://schemas.openxmlformats.org/drawingml/2006/table">
            <a:tbl>
              <a:tblPr>
                <a:tableStyleId>{5C22544A-7EE6-4342-B048-85BDC9FD1C3A}</a:tableStyleId>
              </a:tblPr>
              <a:tblGrid>
                <a:gridCol w="3430584"/>
                <a:gridCol w="1176200"/>
                <a:gridCol w="849478"/>
                <a:gridCol w="914822"/>
                <a:gridCol w="707205"/>
                <a:gridCol w="565181"/>
                <a:gridCol w="659377"/>
                <a:gridCol w="565181"/>
                <a:gridCol w="659377"/>
              </a:tblGrid>
              <a:tr h="326413">
                <a:tc>
                  <a:txBody>
                    <a:bodyPr/>
                    <a:lstStyle/>
                    <a:p>
                      <a:pPr algn="l" fontAlgn="b"/>
                      <a:r>
                        <a:rPr lang="sl-SI" sz="1100" b="1" u="none" strike="noStrike" dirty="0">
                          <a:solidFill>
                            <a:srgbClr val="00B050"/>
                          </a:solidFill>
                          <a:effectLst/>
                        </a:rPr>
                        <a:t>SCIENTIFIC </a:t>
                      </a:r>
                      <a:r>
                        <a:rPr lang="sl-SI" sz="1100" b="1" u="none" strike="noStrike" dirty="0" smtClean="0">
                          <a:solidFill>
                            <a:srgbClr val="00B050"/>
                          </a:solidFill>
                          <a:effectLst/>
                        </a:rPr>
                        <a:t>AREA </a:t>
                      </a:r>
                      <a:r>
                        <a:rPr lang="sl-SI" sz="1100" b="1" u="none" strike="noStrike" dirty="0" smtClean="0">
                          <a:solidFill>
                            <a:schemeClr val="tx2"/>
                          </a:solidFill>
                          <a:effectLst/>
                        </a:rPr>
                        <a:t>/ </a:t>
                      </a:r>
                      <a:r>
                        <a:rPr lang="sl-SI" sz="1100" b="1" u="none" strike="noStrike" dirty="0" err="1" smtClean="0">
                          <a:solidFill>
                            <a:schemeClr val="tx2"/>
                          </a:solidFill>
                          <a:effectLst/>
                        </a:rPr>
                        <a:t>percent</a:t>
                      </a:r>
                      <a:r>
                        <a:rPr lang="sl-SI" sz="1100" b="1" u="none" strike="noStrike" dirty="0" smtClean="0">
                          <a:solidFill>
                            <a:schemeClr val="tx2"/>
                          </a:solidFill>
                          <a:effectLst/>
                        </a:rPr>
                        <a:t> </a:t>
                      </a:r>
                      <a:r>
                        <a:rPr lang="sl-SI" sz="1100" b="1" u="none" strike="noStrike" dirty="0" err="1">
                          <a:solidFill>
                            <a:schemeClr val="tx2"/>
                          </a:solidFill>
                          <a:effectLst/>
                        </a:rPr>
                        <a:t>of</a:t>
                      </a:r>
                      <a:r>
                        <a:rPr lang="sl-SI" sz="1100" b="1" u="none" strike="noStrike" dirty="0">
                          <a:solidFill>
                            <a:schemeClr val="tx2"/>
                          </a:solidFill>
                          <a:effectLst/>
                        </a:rPr>
                        <a:t> </a:t>
                      </a:r>
                      <a:r>
                        <a:rPr lang="sl-SI" sz="1100" b="1" u="none" strike="noStrike" dirty="0" err="1">
                          <a:solidFill>
                            <a:schemeClr val="tx2"/>
                          </a:solidFill>
                          <a:effectLst/>
                        </a:rPr>
                        <a:t>similarity</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0-10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10-20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20-30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30-40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40-50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50-60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2"/>
                          </a:solidFill>
                          <a:effectLst/>
                        </a:rPr>
                        <a:t>60-70</a:t>
                      </a:r>
                      <a:endParaRPr lang="sl-SI" sz="1100" b="1" i="0" u="none" strike="noStrike" dirty="0">
                        <a:solidFill>
                          <a:schemeClr val="tx2"/>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solidFill>
                            <a:schemeClr val="tx1"/>
                          </a:solidFill>
                          <a:effectLst/>
                        </a:rPr>
                        <a:t>SUM</a:t>
                      </a:r>
                      <a:endParaRPr lang="sl-SI" sz="1100" b="1" i="0" u="none" strike="noStrike" dirty="0">
                        <a:solidFill>
                          <a:schemeClr val="tx1"/>
                        </a:solidFill>
                        <a:effectLst/>
                        <a:latin typeface="Calibri" panose="020F0502020204030204" pitchFamily="34" charset="0"/>
                      </a:endParaRPr>
                    </a:p>
                  </a:txBody>
                  <a:tcPr marL="6244" marR="6244" marT="6244" marB="0" anchor="b"/>
                </a:tc>
              </a:tr>
              <a:tr h="326413">
                <a:tc>
                  <a:txBody>
                    <a:bodyPr/>
                    <a:lstStyle/>
                    <a:p>
                      <a:pPr algn="l" fontAlgn="b"/>
                      <a:r>
                        <a:rPr lang="sl-SI" sz="1100" u="none" strike="noStrike" dirty="0">
                          <a:solidFill>
                            <a:srgbClr val="00B050"/>
                          </a:solidFill>
                          <a:effectLst/>
                        </a:rPr>
                        <a:t>BIOMEDICAL </a:t>
                      </a:r>
                      <a:r>
                        <a:rPr lang="sl-SI" sz="1100" u="none" strike="noStrike" dirty="0" smtClean="0">
                          <a:solidFill>
                            <a:srgbClr val="00B050"/>
                          </a:solidFill>
                          <a:effectLst/>
                        </a:rPr>
                        <a:t>SCIENCES</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514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321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194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99</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61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50</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1250</a:t>
                      </a:r>
                      <a:endParaRPr lang="sl-SI" sz="1100" b="1" i="0" u="none" strike="noStrike" dirty="0">
                        <a:solidFill>
                          <a:srgbClr val="000000"/>
                        </a:solidFill>
                        <a:effectLst/>
                        <a:latin typeface="Calibri" panose="020F0502020204030204" pitchFamily="34" charset="0"/>
                      </a:endParaRPr>
                    </a:p>
                  </a:txBody>
                  <a:tcPr marL="6244" marR="6244" marT="6244" marB="0" anchor="b"/>
                </a:tc>
              </a:tr>
              <a:tr h="326413">
                <a:tc>
                  <a:txBody>
                    <a:bodyPr/>
                    <a:lstStyle/>
                    <a:p>
                      <a:pPr algn="l" fontAlgn="b"/>
                      <a:r>
                        <a:rPr lang="sl-SI" sz="1100" u="none" strike="noStrike" dirty="0">
                          <a:solidFill>
                            <a:srgbClr val="00B050"/>
                          </a:solidFill>
                          <a:effectLst/>
                        </a:rPr>
                        <a:t>SOCIAL SCIENCES </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14626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10994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8155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5352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3378</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1983</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954</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45442</a:t>
                      </a:r>
                      <a:endParaRPr lang="sl-SI" sz="1100" b="1" i="0" u="none" strike="noStrike" dirty="0">
                        <a:solidFill>
                          <a:srgbClr val="000000"/>
                        </a:solidFill>
                        <a:effectLst/>
                        <a:latin typeface="Calibri" panose="020F0502020204030204" pitchFamily="34" charset="0"/>
                      </a:endParaRPr>
                    </a:p>
                  </a:txBody>
                  <a:tcPr marL="6244" marR="6244" marT="6244" marB="0" anchor="b"/>
                </a:tc>
              </a:tr>
              <a:tr h="326413">
                <a:tc>
                  <a:txBody>
                    <a:bodyPr/>
                    <a:lstStyle/>
                    <a:p>
                      <a:pPr algn="l" fontAlgn="b"/>
                      <a:r>
                        <a:rPr lang="sl-SI" sz="1100" u="none" strike="noStrike" dirty="0" smtClean="0">
                          <a:solidFill>
                            <a:srgbClr val="00B050"/>
                          </a:solidFill>
                          <a:effectLst/>
                        </a:rPr>
                        <a:t>HUMANITIES</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515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283</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156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86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48</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37</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28</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1153</a:t>
                      </a:r>
                      <a:endParaRPr lang="sl-SI" sz="1100" b="1" i="0" u="none" strike="noStrike" dirty="0">
                        <a:solidFill>
                          <a:srgbClr val="000000"/>
                        </a:solidFill>
                        <a:effectLst/>
                        <a:latin typeface="Calibri" panose="020F0502020204030204" pitchFamily="34" charset="0"/>
                      </a:endParaRPr>
                    </a:p>
                  </a:txBody>
                  <a:tcPr marL="6244" marR="6244" marT="6244" marB="0" anchor="b"/>
                </a:tc>
              </a:tr>
              <a:tr h="326413">
                <a:tc>
                  <a:txBody>
                    <a:bodyPr/>
                    <a:lstStyle/>
                    <a:p>
                      <a:pPr algn="l" fontAlgn="b"/>
                      <a:r>
                        <a:rPr lang="en-US" sz="1100" u="none" strike="noStrike" dirty="0">
                          <a:solidFill>
                            <a:srgbClr val="00B050"/>
                          </a:solidFill>
                          <a:effectLst/>
                        </a:rPr>
                        <a:t>NATURAL SCIENCES AND </a:t>
                      </a:r>
                      <a:r>
                        <a:rPr lang="en-US" sz="1100" u="none" strike="noStrike" dirty="0" smtClean="0">
                          <a:solidFill>
                            <a:srgbClr val="00B050"/>
                          </a:solidFill>
                          <a:effectLst/>
                        </a:rPr>
                        <a:t>MATHEMATICS</a:t>
                      </a:r>
                      <a:endParaRPr lang="en-US"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4705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2376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1451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712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352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231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81</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9908</a:t>
                      </a:r>
                      <a:endParaRPr lang="sl-SI" sz="1100" b="1" i="0" u="none" strike="noStrike" dirty="0">
                        <a:solidFill>
                          <a:srgbClr val="000000"/>
                        </a:solidFill>
                        <a:effectLst/>
                        <a:latin typeface="Calibri" panose="020F0502020204030204" pitchFamily="34" charset="0"/>
                      </a:endParaRPr>
                    </a:p>
                  </a:txBody>
                  <a:tcPr marL="6244" marR="6244" marT="6244" marB="0" anchor="b"/>
                </a:tc>
              </a:tr>
              <a:tr h="326413">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7112</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6185</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4051</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2420</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1366</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a:effectLst/>
                        </a:rPr>
                        <a:t>769</a:t>
                      </a:r>
                      <a:endParaRPr lang="sl-SI" sz="1100" b="0" i="0" u="none" strike="noStrike">
                        <a:solidFill>
                          <a:srgbClr val="000000"/>
                        </a:solidFill>
                        <a:effectLst/>
                        <a:latin typeface="Calibri" panose="020F0502020204030204" pitchFamily="34" charset="0"/>
                      </a:endParaRPr>
                    </a:p>
                  </a:txBody>
                  <a:tcPr marL="6244" marR="6244" marT="6244" marB="0" anchor="b"/>
                </a:tc>
                <a:tc>
                  <a:txBody>
                    <a:bodyPr/>
                    <a:lstStyle/>
                    <a:p>
                      <a:pPr algn="r" fontAlgn="b"/>
                      <a:r>
                        <a:rPr lang="sl-SI" sz="1100" u="none" strike="noStrike" dirty="0">
                          <a:effectLst/>
                        </a:rPr>
                        <a:t>355</a:t>
                      </a:r>
                      <a:endParaRPr lang="sl-SI" sz="1100" b="0" i="0" u="none" strike="noStrike" dirty="0">
                        <a:solidFill>
                          <a:srgbClr val="000000"/>
                        </a:solidFill>
                        <a:effectLst/>
                        <a:latin typeface="Calibri" panose="020F0502020204030204" pitchFamily="34" charset="0"/>
                      </a:endParaRPr>
                    </a:p>
                  </a:txBody>
                  <a:tcPr marL="6244" marR="6244" marT="6244" marB="0" anchor="b"/>
                </a:tc>
                <a:tc>
                  <a:txBody>
                    <a:bodyPr/>
                    <a:lstStyle/>
                    <a:p>
                      <a:pPr algn="r" fontAlgn="b"/>
                      <a:r>
                        <a:rPr lang="sl-SI" sz="1100" b="1" u="none" strike="noStrike" dirty="0">
                          <a:effectLst/>
                        </a:rPr>
                        <a:t>22258</a:t>
                      </a:r>
                      <a:endParaRPr lang="sl-SI" sz="1100" b="1" i="0" u="none" strike="noStrike" dirty="0">
                        <a:solidFill>
                          <a:srgbClr val="000000"/>
                        </a:solidFill>
                        <a:effectLst/>
                        <a:latin typeface="Calibri" panose="020F0502020204030204" pitchFamily="34" charset="0"/>
                      </a:endParaRPr>
                    </a:p>
                  </a:txBody>
                  <a:tcPr marL="6244" marR="6244" marT="6244" marB="0" anchor="b"/>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073016536"/>
              </p:ext>
            </p:extLst>
          </p:nvPr>
        </p:nvGraphicFramePr>
        <p:xfrm>
          <a:off x="683395" y="4109986"/>
          <a:ext cx="9527405" cy="2146433"/>
        </p:xfrm>
        <a:graphic>
          <a:graphicData uri="http://schemas.openxmlformats.org/drawingml/2006/table">
            <a:tbl>
              <a:tblPr>
                <a:tableStyleId>{5C22544A-7EE6-4342-B048-85BDC9FD1C3A}</a:tableStyleId>
              </a:tblPr>
              <a:tblGrid>
                <a:gridCol w="3946313"/>
                <a:gridCol w="971546"/>
                <a:gridCol w="901868"/>
                <a:gridCol w="901868"/>
                <a:gridCol w="801660"/>
                <a:gridCol w="601244"/>
                <a:gridCol w="901868"/>
                <a:gridCol w="501038"/>
              </a:tblGrid>
              <a:tr h="577483">
                <a:tc>
                  <a:txBody>
                    <a:bodyPr/>
                    <a:lstStyle/>
                    <a:p>
                      <a:pPr algn="l" fontAlgn="b"/>
                      <a:r>
                        <a:rPr lang="en-US" sz="1100" b="1" u="none" strike="noStrike" dirty="0">
                          <a:solidFill>
                            <a:srgbClr val="00B050"/>
                          </a:solidFill>
                          <a:effectLst/>
                        </a:rPr>
                        <a:t>SCIENTIFIC </a:t>
                      </a:r>
                      <a:r>
                        <a:rPr lang="en-US" sz="1100" b="1" u="none" strike="noStrike" dirty="0" smtClean="0">
                          <a:solidFill>
                            <a:srgbClr val="00B050"/>
                          </a:solidFill>
                          <a:effectLst/>
                        </a:rPr>
                        <a:t>AREA</a:t>
                      </a:r>
                      <a:r>
                        <a:rPr lang="sl-SI" sz="1100" b="1" u="none" strike="noStrike" dirty="0" smtClean="0">
                          <a:solidFill>
                            <a:srgbClr val="00B050"/>
                          </a:solidFill>
                          <a:effectLst/>
                        </a:rPr>
                        <a:t>  </a:t>
                      </a:r>
                      <a:r>
                        <a:rPr lang="en-US" sz="1100" b="1" u="none" strike="noStrike" dirty="0" smtClean="0">
                          <a:solidFill>
                            <a:schemeClr val="tx2"/>
                          </a:solidFill>
                          <a:effectLst/>
                        </a:rPr>
                        <a:t>/</a:t>
                      </a:r>
                      <a:r>
                        <a:rPr lang="sl-SI" sz="1100" b="1" u="none" strike="noStrike" dirty="0" smtClean="0">
                          <a:solidFill>
                            <a:schemeClr val="tx2"/>
                          </a:solidFill>
                          <a:effectLst/>
                        </a:rPr>
                        <a:t> </a:t>
                      </a:r>
                      <a:r>
                        <a:rPr lang="en-US" sz="1100" b="1" u="none" strike="noStrike" dirty="0" smtClean="0">
                          <a:solidFill>
                            <a:schemeClr val="tx2"/>
                          </a:solidFill>
                          <a:effectLst/>
                        </a:rPr>
                        <a:t>percent </a:t>
                      </a:r>
                      <a:r>
                        <a:rPr lang="en-US" sz="1100" b="1" u="none" strike="noStrike" dirty="0">
                          <a:solidFill>
                            <a:schemeClr val="tx2"/>
                          </a:solidFill>
                          <a:effectLst/>
                        </a:rPr>
                        <a:t>of publications with percent of </a:t>
                      </a:r>
                      <a:r>
                        <a:rPr lang="en-US" sz="1100" b="1" u="none" strike="noStrike" dirty="0" smtClean="0">
                          <a:solidFill>
                            <a:schemeClr val="tx2"/>
                          </a:solidFill>
                          <a:effectLst/>
                        </a:rPr>
                        <a:t>similarity</a:t>
                      </a:r>
                      <a:endParaRPr lang="en-US" sz="1100" b="1"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0-10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10-20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20-30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30-40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40-50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50-60</a:t>
                      </a:r>
                      <a:endParaRPr lang="sl-SI" sz="1100" b="0" i="0" u="none" strike="noStrike" dirty="0">
                        <a:solidFill>
                          <a:schemeClr val="tx2"/>
                        </a:solidFill>
                        <a:effectLst/>
                        <a:latin typeface="Calibri" panose="020F0502020204030204" pitchFamily="34" charset="0"/>
                      </a:endParaRPr>
                    </a:p>
                  </a:txBody>
                  <a:tcPr marL="5820" marR="5820" marT="5820" marB="0" anchor="b"/>
                </a:tc>
                <a:tc>
                  <a:txBody>
                    <a:bodyPr/>
                    <a:lstStyle/>
                    <a:p>
                      <a:pPr algn="r" fontAlgn="b"/>
                      <a:r>
                        <a:rPr lang="sl-SI" sz="1100" u="none" strike="noStrike" dirty="0">
                          <a:solidFill>
                            <a:schemeClr val="tx2"/>
                          </a:solidFill>
                          <a:effectLst/>
                        </a:rPr>
                        <a:t>60-70</a:t>
                      </a:r>
                      <a:endParaRPr lang="sl-SI" sz="1100" b="0" i="0" u="none" strike="noStrike" dirty="0">
                        <a:solidFill>
                          <a:schemeClr val="tx2"/>
                        </a:solidFill>
                        <a:effectLst/>
                        <a:latin typeface="Calibri" panose="020F0502020204030204" pitchFamily="34" charset="0"/>
                      </a:endParaRPr>
                    </a:p>
                  </a:txBody>
                  <a:tcPr marL="5820" marR="5820" marT="5820" marB="0" anchor="b"/>
                </a:tc>
              </a:tr>
              <a:tr h="313790">
                <a:tc>
                  <a:txBody>
                    <a:bodyPr/>
                    <a:lstStyle/>
                    <a:p>
                      <a:pPr algn="l" fontAlgn="b"/>
                      <a:r>
                        <a:rPr lang="sl-SI" sz="1100" u="none" strike="noStrike" dirty="0">
                          <a:solidFill>
                            <a:srgbClr val="00B050"/>
                          </a:solidFill>
                          <a:effectLst/>
                        </a:rPr>
                        <a:t>BIOMEDICAL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41,12</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25,68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15,52</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7,92</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4,88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4,00</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0,88</a:t>
                      </a:r>
                      <a:endParaRPr lang="sl-SI" sz="1100" b="0" i="0" u="none" strike="noStrike">
                        <a:solidFill>
                          <a:srgbClr val="000000"/>
                        </a:solidFill>
                        <a:effectLst/>
                        <a:latin typeface="Calibri" panose="020F0502020204030204" pitchFamily="34" charset="0"/>
                      </a:endParaRPr>
                    </a:p>
                  </a:txBody>
                  <a:tcPr marL="5820" marR="5820" marT="5820" marB="0" anchor="b"/>
                </a:tc>
              </a:tr>
              <a:tr h="313790">
                <a:tc>
                  <a:txBody>
                    <a:bodyPr/>
                    <a:lstStyle/>
                    <a:p>
                      <a:pPr algn="l" fontAlgn="b"/>
                      <a:r>
                        <a:rPr lang="sl-SI" sz="1100" u="none" strike="noStrike" dirty="0">
                          <a:solidFill>
                            <a:srgbClr val="00B050"/>
                          </a:solidFill>
                          <a:effectLst/>
                        </a:rPr>
                        <a:t>SOCIAL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32,19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24,19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17,95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11,78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7,43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4,36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2,10</a:t>
                      </a:r>
                      <a:endParaRPr lang="sl-SI" sz="1100" b="0" i="0" u="none" strike="noStrike">
                        <a:solidFill>
                          <a:srgbClr val="000000"/>
                        </a:solidFill>
                        <a:effectLst/>
                        <a:latin typeface="Calibri" panose="020F0502020204030204" pitchFamily="34" charset="0"/>
                      </a:endParaRPr>
                    </a:p>
                  </a:txBody>
                  <a:tcPr marL="5820" marR="5820" marT="5820" marB="0" anchor="b"/>
                </a:tc>
              </a:tr>
              <a:tr h="313790">
                <a:tc>
                  <a:txBody>
                    <a:bodyPr/>
                    <a:lstStyle/>
                    <a:p>
                      <a:pPr algn="l" fontAlgn="b"/>
                      <a:r>
                        <a:rPr lang="sl-SI" sz="1100" u="none" strike="noStrike" dirty="0">
                          <a:solidFill>
                            <a:srgbClr val="00B050"/>
                          </a:solidFill>
                          <a:effectLst/>
                        </a:rPr>
                        <a:t>HUMANITIES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44,67</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24,54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13,53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7,46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4,16</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3,21</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2,43</a:t>
                      </a:r>
                      <a:endParaRPr lang="sl-SI" sz="1100" b="0" i="0" u="none" strike="noStrike">
                        <a:solidFill>
                          <a:srgbClr val="000000"/>
                        </a:solidFill>
                        <a:effectLst/>
                        <a:latin typeface="Calibri" panose="020F0502020204030204" pitchFamily="34" charset="0"/>
                      </a:endParaRPr>
                    </a:p>
                  </a:txBody>
                  <a:tcPr marL="5820" marR="5820" marT="5820" marB="0" anchor="b"/>
                </a:tc>
              </a:tr>
              <a:tr h="313790">
                <a:tc>
                  <a:txBody>
                    <a:bodyPr/>
                    <a:lstStyle/>
                    <a:p>
                      <a:pPr algn="l" fontAlgn="b"/>
                      <a:r>
                        <a:rPr lang="en-US" sz="1100" u="none" strike="noStrike" dirty="0">
                          <a:solidFill>
                            <a:srgbClr val="00B050"/>
                          </a:solidFill>
                          <a:effectLst/>
                        </a:rPr>
                        <a:t>NATURAL SCIENCES AND </a:t>
                      </a:r>
                      <a:r>
                        <a:rPr lang="en-US" sz="1100" u="none" strike="noStrike" dirty="0" smtClean="0">
                          <a:solidFill>
                            <a:srgbClr val="00B050"/>
                          </a:solidFill>
                          <a:effectLst/>
                        </a:rPr>
                        <a:t>MATHEMATICS</a:t>
                      </a:r>
                      <a:endParaRPr lang="en-US"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47,49</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23,98</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14,64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7,19</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3,55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2,33</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0,82</a:t>
                      </a:r>
                      <a:endParaRPr lang="sl-SI" sz="1100" b="0" i="0" u="none" strike="noStrike">
                        <a:solidFill>
                          <a:srgbClr val="000000"/>
                        </a:solidFill>
                        <a:effectLst/>
                        <a:latin typeface="Calibri" panose="020F0502020204030204" pitchFamily="34" charset="0"/>
                      </a:endParaRPr>
                    </a:p>
                  </a:txBody>
                  <a:tcPr marL="5820" marR="5820" marT="5820" marB="0" anchor="b"/>
                </a:tc>
              </a:tr>
              <a:tr h="313790">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31,95</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27,79</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a:effectLst/>
                        </a:rPr>
                        <a:t>18,20</a:t>
                      </a:r>
                      <a:endParaRPr lang="sl-SI" sz="11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10,87</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6,14</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3,45</a:t>
                      </a:r>
                      <a:endParaRPr lang="sl-SI" sz="11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100" u="none" strike="noStrike" dirty="0">
                          <a:effectLst/>
                        </a:rPr>
                        <a:t>1,59</a:t>
                      </a:r>
                      <a:endParaRPr lang="sl-SI" sz="1100" b="0" i="0" u="none" strike="noStrike" dirty="0">
                        <a:solidFill>
                          <a:srgbClr val="000000"/>
                        </a:solidFill>
                        <a:effectLst/>
                        <a:latin typeface="Calibri" panose="020F0502020204030204" pitchFamily="34" charset="0"/>
                      </a:endParaRPr>
                    </a:p>
                  </a:txBody>
                  <a:tcPr marL="5820" marR="5820" marT="5820" marB="0" anchor="b"/>
                </a:tc>
              </a:tr>
            </a:tbl>
          </a:graphicData>
        </a:graphic>
      </p:graphicFrame>
      <p:sp>
        <p:nvSpPr>
          <p:cNvPr id="6" name="Rectangle 1"/>
          <p:cNvSpPr>
            <a:spLocks noGrp="1" noChangeArrowheads="1"/>
          </p:cNvSpPr>
          <p:nvPr>
            <p:ph type="title"/>
          </p:nvPr>
        </p:nvSpPr>
        <p:spPr bwMode="auto">
          <a:xfrm>
            <a:off x="683395" y="384639"/>
            <a:ext cx="9527405" cy="9971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lvl="0" algn="ctr" eaLnBrk="0" fontAlgn="base" hangingPunct="0">
              <a:spcAft>
                <a:spcPct val="0"/>
              </a:spcAft>
            </a:pPr>
            <a:r>
              <a:rPr lang="sl-SI" altLang="sl-SI" sz="3600" dirty="0" err="1">
                <a:latin typeface="inherit"/>
              </a:rPr>
              <a:t>Distribution</a:t>
            </a:r>
            <a:r>
              <a:rPr lang="sl-SI" altLang="sl-SI" sz="3600" dirty="0">
                <a:latin typeface="inherit"/>
              </a:rPr>
              <a:t> </a:t>
            </a:r>
            <a:r>
              <a:rPr lang="sl-SI" altLang="sl-SI" sz="3600" dirty="0" err="1">
                <a:latin typeface="inherit"/>
              </a:rPr>
              <a:t>of</a:t>
            </a:r>
            <a:r>
              <a:rPr lang="sl-SI" altLang="sl-SI" sz="3600" dirty="0">
                <a:latin typeface="inherit"/>
              </a:rPr>
              <a:t> </a:t>
            </a:r>
            <a:r>
              <a:rPr lang="sl-SI" altLang="sl-SI" sz="3600" dirty="0" err="1">
                <a:latin typeface="inherit"/>
              </a:rPr>
              <a:t>publications</a:t>
            </a:r>
            <a:r>
              <a:rPr lang="sl-SI" altLang="sl-SI" sz="3600" dirty="0">
                <a:latin typeface="inherit"/>
              </a:rPr>
              <a:t> </a:t>
            </a:r>
            <a:r>
              <a:rPr lang="sl-SI" altLang="sl-SI" sz="3600" dirty="0" err="1">
                <a:latin typeface="inherit"/>
              </a:rPr>
              <a:t>with</a:t>
            </a:r>
            <a:r>
              <a:rPr lang="sl-SI" altLang="sl-SI" sz="3600" dirty="0">
                <a:latin typeface="inherit"/>
              </a:rPr>
              <a:t> </a:t>
            </a:r>
            <a:r>
              <a:rPr lang="sl-SI" altLang="sl-SI" sz="3600" dirty="0" err="1">
                <a:latin typeface="inherit"/>
              </a:rPr>
              <a:t>regard</a:t>
            </a:r>
            <a:r>
              <a:rPr lang="sl-SI" altLang="sl-SI" sz="3600" dirty="0">
                <a:latin typeface="inherit"/>
              </a:rPr>
              <a:t> </a:t>
            </a:r>
            <a:r>
              <a:rPr lang="sl-SI" altLang="sl-SI" sz="3600" dirty="0">
                <a:latin typeface="inherit"/>
              </a:rPr>
              <a:t>to</a:t>
            </a:r>
            <a:br>
              <a:rPr lang="sl-SI" altLang="sl-SI" sz="3600" dirty="0">
                <a:latin typeface="inherit"/>
              </a:rPr>
            </a:br>
            <a:r>
              <a:rPr lang="sl-SI" altLang="sl-SI" sz="3600" dirty="0" err="1">
                <a:latin typeface="inherit"/>
              </a:rPr>
              <a:t>their</a:t>
            </a:r>
            <a:r>
              <a:rPr lang="sl-SI" altLang="sl-SI" sz="3600" dirty="0">
                <a:latin typeface="inherit"/>
              </a:rPr>
              <a:t> </a:t>
            </a:r>
            <a:r>
              <a:rPr lang="sl-SI" altLang="sl-SI" sz="3600" dirty="0" err="1">
                <a:latin typeface="inherit"/>
              </a:rPr>
              <a:t>percent</a:t>
            </a:r>
            <a:r>
              <a:rPr lang="sl-SI" altLang="sl-SI" sz="3600" dirty="0">
                <a:latin typeface="inherit"/>
              </a:rPr>
              <a:t> </a:t>
            </a:r>
            <a:r>
              <a:rPr lang="sl-SI" altLang="sl-SI" sz="3600" dirty="0" err="1">
                <a:latin typeface="inherit"/>
              </a:rPr>
              <a:t>of</a:t>
            </a:r>
            <a:r>
              <a:rPr lang="sl-SI" altLang="sl-SI" sz="3600" dirty="0">
                <a:latin typeface="inherit"/>
              </a:rPr>
              <a:t>  </a:t>
            </a:r>
            <a:r>
              <a:rPr lang="sl-SI" altLang="sl-SI" sz="3600" dirty="0" err="1">
                <a:latin typeface="inherit"/>
              </a:rPr>
              <a:t>similarity</a:t>
            </a:r>
            <a:r>
              <a:rPr lang="sl-SI" altLang="sl-SI" sz="1800" dirty="0"/>
              <a:t> </a:t>
            </a:r>
            <a:endParaRPr lang="sl-SI" altLang="sl-SI" sz="3600" dirty="0">
              <a:latin typeface="Arial" panose="020B0604020202020204" pitchFamily="34" charset="0"/>
            </a:endParaRPr>
          </a:p>
        </p:txBody>
      </p:sp>
    </p:spTree>
    <p:extLst>
      <p:ext uri="{BB962C8B-B14F-4D97-AF65-F5344CB8AC3E}">
        <p14:creationId xmlns:p14="http://schemas.microsoft.com/office/powerpoint/2010/main" val="277986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altLang="sl-SI" dirty="0" err="1">
                <a:latin typeface="inherit"/>
              </a:rPr>
              <a:t>Distribution</a:t>
            </a:r>
            <a:r>
              <a:rPr lang="sl-SI" altLang="sl-SI" dirty="0">
                <a:latin typeface="inherit"/>
              </a:rPr>
              <a:t> </a:t>
            </a:r>
            <a:r>
              <a:rPr lang="sl-SI" altLang="sl-SI" dirty="0" err="1">
                <a:latin typeface="inherit"/>
              </a:rPr>
              <a:t>of</a:t>
            </a:r>
            <a:r>
              <a:rPr lang="sl-SI" altLang="sl-SI" dirty="0">
                <a:latin typeface="inherit"/>
              </a:rPr>
              <a:t> </a:t>
            </a:r>
            <a:r>
              <a:rPr lang="sl-SI" altLang="sl-SI" dirty="0" err="1">
                <a:latin typeface="inherit"/>
              </a:rPr>
              <a:t>publications</a:t>
            </a:r>
            <a:r>
              <a:rPr lang="sl-SI" altLang="sl-SI" dirty="0">
                <a:latin typeface="inherit"/>
              </a:rPr>
              <a:t> </a:t>
            </a:r>
            <a:r>
              <a:rPr lang="sl-SI" altLang="sl-SI" dirty="0" err="1">
                <a:latin typeface="inherit"/>
              </a:rPr>
              <a:t>with</a:t>
            </a:r>
            <a:r>
              <a:rPr lang="sl-SI" altLang="sl-SI" dirty="0">
                <a:latin typeface="inherit"/>
              </a:rPr>
              <a:t> </a:t>
            </a:r>
            <a:r>
              <a:rPr lang="sl-SI" altLang="sl-SI" dirty="0" err="1">
                <a:latin typeface="inherit"/>
              </a:rPr>
              <a:t>regard</a:t>
            </a:r>
            <a:r>
              <a:rPr lang="sl-SI" altLang="sl-SI" dirty="0">
                <a:latin typeface="inherit"/>
              </a:rPr>
              <a:t> to </a:t>
            </a:r>
            <a:r>
              <a:rPr lang="sl-SI" altLang="sl-SI" dirty="0" err="1">
                <a:latin typeface="inherit"/>
              </a:rPr>
              <a:t>their</a:t>
            </a:r>
            <a:r>
              <a:rPr lang="sl-SI" altLang="sl-SI" dirty="0">
                <a:latin typeface="inherit"/>
              </a:rPr>
              <a:t> </a:t>
            </a:r>
            <a:r>
              <a:rPr lang="sl-SI" altLang="sl-SI" dirty="0" err="1">
                <a:latin typeface="inherit"/>
              </a:rPr>
              <a:t>percent</a:t>
            </a:r>
            <a:r>
              <a:rPr lang="sl-SI" altLang="sl-SI" dirty="0">
                <a:latin typeface="inherit"/>
              </a:rPr>
              <a:t> </a:t>
            </a:r>
            <a:r>
              <a:rPr lang="sl-SI" altLang="sl-SI" dirty="0" err="1">
                <a:latin typeface="inherit"/>
              </a:rPr>
              <a:t>of</a:t>
            </a:r>
            <a:r>
              <a:rPr lang="sl-SI" altLang="sl-SI" dirty="0">
                <a:latin typeface="inherit"/>
              </a:rPr>
              <a:t>  </a:t>
            </a:r>
            <a:r>
              <a:rPr lang="sl-SI" altLang="sl-SI" dirty="0" err="1">
                <a:latin typeface="inherit"/>
              </a:rPr>
              <a:t>similarity</a:t>
            </a:r>
            <a:r>
              <a:rPr lang="sl-SI" altLang="sl-SI" sz="2400" dirty="0"/>
              <a:t> </a:t>
            </a:r>
            <a:endParaRPr lang="en-GB" dirty="0"/>
          </a:p>
        </p:txBody>
      </p:sp>
      <p:graphicFrame>
        <p:nvGraphicFramePr>
          <p:cNvPr id="3" name="Chart 3"/>
          <p:cNvGraphicFramePr>
            <a:graphicFrameLocks/>
          </p:cNvGraphicFramePr>
          <p:nvPr>
            <p:extLst/>
          </p:nvPr>
        </p:nvGraphicFramePr>
        <p:xfrm>
          <a:off x="1847528" y="2276872"/>
          <a:ext cx="8424936" cy="2376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5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8" y="171901"/>
            <a:ext cx="8161423" cy="1325563"/>
          </a:xfrm>
        </p:spPr>
        <p:txBody>
          <a:bodyPr>
            <a:normAutofit fontScale="90000"/>
          </a:bodyPr>
          <a:lstStyle/>
          <a:p>
            <a:pPr algn="ctr"/>
            <a:r>
              <a:rPr lang="en-US" altLang="sl-SI" dirty="0" smtClean="0">
                <a:latin typeface="inherit"/>
              </a:rPr>
              <a:t>Distribution of publications by issue year with regard to their percent of  similarity</a:t>
            </a:r>
            <a:r>
              <a:rPr lang="en-US" altLang="sl-SI" sz="2400" dirty="0"/>
              <a:t> </a:t>
            </a:r>
            <a:endParaRPr lang="en-US" dirty="0"/>
          </a:p>
        </p:txBody>
      </p:sp>
      <p:graphicFrame>
        <p:nvGraphicFramePr>
          <p:cNvPr id="3" name="Tabela 2"/>
          <p:cNvGraphicFramePr>
            <a:graphicFrameLocks noGrp="1"/>
          </p:cNvGraphicFramePr>
          <p:nvPr>
            <p:extLst>
              <p:ext uri="{D42A27DB-BD31-4B8C-83A1-F6EECF244321}">
                <p14:modId xmlns:p14="http://schemas.microsoft.com/office/powerpoint/2010/main" val="4188642352"/>
              </p:ext>
            </p:extLst>
          </p:nvPr>
        </p:nvGraphicFramePr>
        <p:xfrm>
          <a:off x="838200" y="1497464"/>
          <a:ext cx="8229599" cy="3117406"/>
        </p:xfrm>
        <a:graphic>
          <a:graphicData uri="http://schemas.openxmlformats.org/drawingml/2006/table">
            <a:tbl>
              <a:tblPr>
                <a:tableStyleId>{5C22544A-7EE6-4342-B048-85BDC9FD1C3A}</a:tableStyleId>
              </a:tblPr>
              <a:tblGrid>
                <a:gridCol w="2447823"/>
                <a:gridCol w="226817"/>
                <a:gridCol w="606671"/>
                <a:gridCol w="605376"/>
                <a:gridCol w="156105"/>
                <a:gridCol w="493139"/>
                <a:gridCol w="658989"/>
                <a:gridCol w="576064"/>
                <a:gridCol w="576064"/>
                <a:gridCol w="576064"/>
                <a:gridCol w="432048"/>
                <a:gridCol w="874439"/>
              </a:tblGrid>
              <a:tr h="273544">
                <a:tc gridSpan="12">
                  <a:txBody>
                    <a:bodyPr/>
                    <a:lstStyle/>
                    <a:p>
                      <a:pPr algn="l" fontAlgn="b"/>
                      <a:r>
                        <a:rPr lang="en-US" sz="1600" u="none" strike="noStrike" dirty="0">
                          <a:solidFill>
                            <a:schemeClr val="tx2">
                              <a:lumMod val="75000"/>
                            </a:schemeClr>
                          </a:solidFill>
                          <a:effectLst/>
                        </a:rPr>
                        <a:t>Publications with more than 20% and less than 70 % of similarity with other </a:t>
                      </a:r>
                      <a:r>
                        <a:rPr lang="en-US" sz="1600" u="none" strike="noStrike" dirty="0" smtClean="0">
                          <a:solidFill>
                            <a:schemeClr val="tx2">
                              <a:lumMod val="75000"/>
                            </a:schemeClr>
                          </a:solidFill>
                          <a:effectLst/>
                        </a:rPr>
                        <a:t>documents</a:t>
                      </a:r>
                      <a:endParaRPr lang="sl-SI" sz="1600" u="none" strike="noStrike" dirty="0" smtClean="0">
                        <a:solidFill>
                          <a:schemeClr val="tx2">
                            <a:lumMod val="75000"/>
                          </a:schemeClr>
                        </a:solidFill>
                        <a:effectLst/>
                      </a:endParaRPr>
                    </a:p>
                  </a:txBody>
                  <a:tcPr marL="5820" marR="5820" marT="582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13121">
                <a:tc gridSpan="2">
                  <a:txBody>
                    <a:bodyPr/>
                    <a:lstStyle/>
                    <a:p>
                      <a:pPr algn="l" fontAlgn="b"/>
                      <a:r>
                        <a:rPr lang="en-US" sz="1000" u="none" strike="noStrike" dirty="0">
                          <a:solidFill>
                            <a:srgbClr val="00B050"/>
                          </a:solidFill>
                          <a:effectLst/>
                        </a:rPr>
                        <a:t>SCIENTIFIC </a:t>
                      </a:r>
                      <a:r>
                        <a:rPr lang="en-US" sz="1000" u="none" strike="noStrike" dirty="0" smtClean="0">
                          <a:solidFill>
                            <a:srgbClr val="00B050"/>
                          </a:solidFill>
                          <a:effectLst/>
                        </a:rPr>
                        <a:t>AREA</a:t>
                      </a:r>
                      <a:r>
                        <a:rPr lang="sl-SI" sz="1000" u="none" strike="noStrike" dirty="0" smtClean="0">
                          <a:solidFill>
                            <a:srgbClr val="00B050"/>
                          </a:solidFill>
                          <a:effectLst/>
                        </a:rPr>
                        <a:t> </a:t>
                      </a:r>
                      <a:r>
                        <a:rPr lang="en-US" sz="1000" u="none" strike="noStrike" dirty="0" smtClean="0">
                          <a:effectLst/>
                        </a:rPr>
                        <a:t>/</a:t>
                      </a:r>
                      <a:r>
                        <a:rPr lang="sl-SI" sz="1000" u="none" strike="noStrike" dirty="0" smtClean="0">
                          <a:effectLst/>
                        </a:rPr>
                        <a:t> </a:t>
                      </a:r>
                      <a:r>
                        <a:rPr lang="en-US" sz="1000" u="none" strike="noStrike" dirty="0" smtClean="0">
                          <a:solidFill>
                            <a:schemeClr val="tx2">
                              <a:lumMod val="60000"/>
                              <a:lumOff val="40000"/>
                            </a:schemeClr>
                          </a:solidFill>
                          <a:effectLst/>
                        </a:rPr>
                        <a:t>number </a:t>
                      </a:r>
                      <a:r>
                        <a:rPr lang="en-US" sz="1000" u="none" strike="noStrike" dirty="0">
                          <a:solidFill>
                            <a:schemeClr val="tx2">
                              <a:lumMod val="60000"/>
                              <a:lumOff val="40000"/>
                            </a:schemeClr>
                          </a:solidFill>
                          <a:effectLst/>
                        </a:rPr>
                        <a:t>of </a:t>
                      </a:r>
                      <a:r>
                        <a:rPr lang="en-US" sz="1000" u="none" strike="noStrike" dirty="0" smtClean="0">
                          <a:solidFill>
                            <a:schemeClr val="tx2">
                              <a:lumMod val="60000"/>
                              <a:lumOff val="40000"/>
                            </a:schemeClr>
                          </a:solidFill>
                          <a:effectLst/>
                        </a:rPr>
                        <a:t>publications </a:t>
                      </a:r>
                      <a:r>
                        <a:rPr lang="en-US" sz="1000" u="none" strike="noStrike" dirty="0">
                          <a:solidFill>
                            <a:schemeClr val="tx2">
                              <a:lumMod val="60000"/>
                              <a:lumOff val="40000"/>
                            </a:schemeClr>
                          </a:solidFill>
                          <a:effectLst/>
                        </a:rPr>
                        <a:t>per year (N)</a:t>
                      </a:r>
                      <a:endParaRPr lang="en-US" sz="1000" b="1"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b="1" u="none" strike="noStrike" dirty="0">
                          <a:solidFill>
                            <a:schemeClr val="tx1"/>
                          </a:solidFill>
                          <a:effectLst/>
                        </a:rPr>
                        <a:t>SUM</a:t>
                      </a:r>
                      <a:endParaRPr lang="sl-SI" sz="1000" b="1" i="0" u="none" strike="noStrike" dirty="0">
                        <a:solidFill>
                          <a:schemeClr val="tx1"/>
                        </a:solidFill>
                        <a:effectLst/>
                        <a:latin typeface="Calibri" panose="020F0502020204030204" pitchFamily="34" charset="0"/>
                      </a:endParaRPr>
                    </a:p>
                  </a:txBody>
                  <a:tcPr marL="5820" marR="5820" marT="5820" marB="0" anchor="b"/>
                </a:tc>
              </a:tr>
              <a:tr h="168782">
                <a:tc gridSpan="2">
                  <a:txBody>
                    <a:bodyPr/>
                    <a:lstStyle/>
                    <a:p>
                      <a:pPr algn="l" fontAlgn="b"/>
                      <a:r>
                        <a:rPr lang="sl-SI" sz="1000" u="none" strike="noStrike" dirty="0">
                          <a:solidFill>
                            <a:srgbClr val="00B050"/>
                          </a:solidFill>
                          <a:effectLst/>
                        </a:rPr>
                        <a:t>BIOMEDICAL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127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357</a:t>
                      </a:r>
                      <a:endParaRPr lang="sl-SI" sz="1000" b="1" i="0" u="none" strike="noStrike">
                        <a:solidFill>
                          <a:srgbClr val="000000"/>
                        </a:solidFill>
                        <a:effectLst/>
                        <a:latin typeface="Calibri" panose="020F0502020204030204" pitchFamily="34" charset="0"/>
                      </a:endParaRPr>
                    </a:p>
                  </a:txBody>
                  <a:tcPr marL="5820" marR="5820" marT="5820" marB="0" anchor="b"/>
                </a:tc>
              </a:tr>
              <a:tr h="168782">
                <a:tc gridSpan="2">
                  <a:txBody>
                    <a:bodyPr/>
                    <a:lstStyle/>
                    <a:p>
                      <a:pPr algn="l" fontAlgn="b"/>
                      <a:r>
                        <a:rPr lang="sl-SI" sz="1000" u="none" strike="noStrike" dirty="0">
                          <a:solidFill>
                            <a:srgbClr val="00B050"/>
                          </a:solidFill>
                          <a:effectLst/>
                        </a:rPr>
                        <a:t>SOCIAL SCIENCES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2617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5219</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2094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1767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1348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1368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1288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1802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17503</a:t>
                      </a:r>
                      <a:endParaRPr lang="sl-SI" sz="1000" b="1" i="0" u="none" strike="noStrike">
                        <a:solidFill>
                          <a:srgbClr val="000000"/>
                        </a:solidFill>
                        <a:effectLst/>
                        <a:latin typeface="Calibri" panose="020F0502020204030204" pitchFamily="34" charset="0"/>
                      </a:endParaRPr>
                    </a:p>
                  </a:txBody>
                  <a:tcPr marL="5820" marR="5820" marT="5820" marB="0" anchor="b"/>
                </a:tc>
              </a:tr>
              <a:tr h="168782">
                <a:tc gridSpan="2">
                  <a:txBody>
                    <a:bodyPr/>
                    <a:lstStyle/>
                    <a:p>
                      <a:pPr algn="l" fontAlgn="b"/>
                      <a:r>
                        <a:rPr lang="sl-SI" sz="1000" u="none" strike="noStrike" dirty="0">
                          <a:solidFill>
                            <a:srgbClr val="00B050"/>
                          </a:solidFill>
                          <a:effectLst/>
                        </a:rPr>
                        <a:t>HUMANITIES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39</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117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301</a:t>
                      </a:r>
                      <a:endParaRPr lang="sl-SI" sz="1000" b="1" i="0" u="none" strike="noStrike">
                        <a:solidFill>
                          <a:srgbClr val="000000"/>
                        </a:solidFill>
                        <a:effectLst/>
                        <a:latin typeface="Calibri" panose="020F0502020204030204" pitchFamily="34" charset="0"/>
                      </a:endParaRPr>
                    </a:p>
                  </a:txBody>
                  <a:tcPr marL="5820" marR="5820" marT="5820" marB="0" anchor="b"/>
                </a:tc>
              </a:tr>
              <a:tr h="168782">
                <a:tc gridSpan="2">
                  <a:txBody>
                    <a:bodyPr/>
                    <a:lstStyle/>
                    <a:p>
                      <a:pPr algn="l" fontAlgn="b"/>
                      <a:r>
                        <a:rPr lang="en-US" sz="1000" u="none" strike="noStrike" dirty="0">
                          <a:solidFill>
                            <a:srgbClr val="00B050"/>
                          </a:solidFill>
                          <a:effectLst/>
                        </a:rPr>
                        <a:t>NATURAL SCIENCES AND MATHEMATICS </a:t>
                      </a:r>
                      <a:r>
                        <a:rPr lang="sl-SI" sz="1000" u="none" strike="noStrike" dirty="0" smtClean="0">
                          <a:solidFill>
                            <a:srgbClr val="00B050"/>
                          </a:solidFill>
                          <a:effectLst/>
                        </a:rPr>
                        <a:t> </a:t>
                      </a:r>
                      <a:endParaRPr lang="en-US"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75</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667</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311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303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278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329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264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258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2485</a:t>
                      </a:r>
                      <a:endParaRPr lang="sl-SI" sz="1000" b="1" i="0" u="none" strike="noStrike">
                        <a:solidFill>
                          <a:srgbClr val="000000"/>
                        </a:solidFill>
                        <a:effectLst/>
                        <a:latin typeface="Calibri" panose="020F0502020204030204" pitchFamily="34" charset="0"/>
                      </a:endParaRPr>
                    </a:p>
                  </a:txBody>
                  <a:tcPr marL="5820" marR="5820" marT="5820" marB="0" anchor="b"/>
                </a:tc>
              </a:tr>
              <a:tr h="168782">
                <a:tc gridSpan="2">
                  <a:txBody>
                    <a:bodyPr/>
                    <a:lstStyle/>
                    <a:p>
                      <a:pPr algn="l" fontAlgn="b"/>
                      <a:r>
                        <a:rPr lang="sl-SI" sz="1000" u="none" strike="noStrike" dirty="0">
                          <a:solidFill>
                            <a:srgbClr val="00B050"/>
                          </a:solidFill>
                          <a:effectLst/>
                        </a:rPr>
                        <a:t>TECHNOLOGICAL SCIENCES </a:t>
                      </a:r>
                      <a:r>
                        <a:rPr lang="sl-SI" sz="1000" u="none" strike="noStrike" dirty="0" smtClean="0">
                          <a:solidFill>
                            <a:srgbClr val="00B050"/>
                          </a:solidFill>
                          <a:effectLst/>
                        </a:rPr>
                        <a:t> </a:t>
                      </a:r>
                      <a:endParaRPr lang="sl-SI" sz="1000" b="0" i="0" u="none" strike="noStrike" dirty="0">
                        <a:solidFill>
                          <a:srgbClr val="00B05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1787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2681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730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710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537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466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476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621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8008</a:t>
                      </a:r>
                      <a:endParaRPr lang="sl-SI" sz="1000" b="1" i="0" u="none" strike="noStrike">
                        <a:solidFill>
                          <a:srgbClr val="000000"/>
                        </a:solidFill>
                        <a:effectLst/>
                        <a:latin typeface="Calibri" panose="020F0502020204030204" pitchFamily="34" charset="0"/>
                      </a:endParaRPr>
                    </a:p>
                  </a:txBody>
                  <a:tcPr marL="5820" marR="5820" marT="5820" marB="0" anchor="b"/>
                </a:tc>
              </a:tr>
              <a:tr h="155151">
                <a:tc gridSpan="2">
                  <a:txBody>
                    <a:bodyPr/>
                    <a:lstStyle/>
                    <a:p>
                      <a:pPr algn="l" fontAlgn="b"/>
                      <a:endParaRPr lang="sl-SI" sz="1000" b="0" i="0" u="none" strike="noStrike" dirty="0">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gridSpan="2">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endParaRPr lang="en-GB"/>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0">
                <a:tc gridSpan="8">
                  <a:txBody>
                    <a:bodyPr/>
                    <a:lstStyle/>
                    <a:p>
                      <a:pPr algn="l" fontAlgn="b"/>
                      <a:r>
                        <a:rPr lang="en-US" sz="1600" u="none" strike="noStrike" dirty="0">
                          <a:solidFill>
                            <a:schemeClr val="tx2">
                              <a:lumMod val="75000"/>
                            </a:schemeClr>
                          </a:solidFill>
                          <a:effectLst/>
                        </a:rPr>
                        <a:t>Publications with  less than 70 % of similarity with other </a:t>
                      </a:r>
                      <a:r>
                        <a:rPr lang="en-US" sz="1600" u="none" strike="noStrike" dirty="0" smtClean="0">
                          <a:solidFill>
                            <a:schemeClr val="tx2">
                              <a:lumMod val="75000"/>
                            </a:schemeClr>
                          </a:solidFill>
                          <a:effectLst/>
                        </a:rPr>
                        <a:t>documents</a:t>
                      </a:r>
                      <a:endParaRPr lang="sl-SI" sz="1600" u="none" strike="noStrike" dirty="0" smtClean="0">
                        <a:solidFill>
                          <a:schemeClr val="tx2">
                            <a:lumMod val="75000"/>
                          </a:schemeClr>
                        </a:solidFill>
                        <a:effectLst/>
                      </a:endParaRPr>
                    </a:p>
                  </a:txBody>
                  <a:tcPr marL="5820" marR="5820" marT="582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313121">
                <a:tc>
                  <a:txBody>
                    <a:bodyPr/>
                    <a:lstStyle/>
                    <a:p>
                      <a:pPr algn="l" fontAlgn="b"/>
                      <a:r>
                        <a:rPr lang="en-US" sz="1000" u="none" strike="noStrike" dirty="0">
                          <a:solidFill>
                            <a:srgbClr val="00B050"/>
                          </a:solidFill>
                          <a:effectLst/>
                        </a:rPr>
                        <a:t>SCIENTIFIC </a:t>
                      </a:r>
                      <a:r>
                        <a:rPr lang="en-US" sz="1000" u="none" strike="noStrike" dirty="0" smtClean="0">
                          <a:solidFill>
                            <a:srgbClr val="00B050"/>
                          </a:solidFill>
                          <a:effectLst/>
                        </a:rPr>
                        <a:t>AREA</a:t>
                      </a:r>
                      <a:r>
                        <a:rPr lang="sl-SI" sz="1000" u="none" strike="noStrike" dirty="0" smtClean="0">
                          <a:effectLst/>
                        </a:rPr>
                        <a:t> </a:t>
                      </a:r>
                      <a:r>
                        <a:rPr lang="en-US" sz="1000" u="none" strike="noStrike" dirty="0" smtClean="0">
                          <a:effectLst/>
                        </a:rPr>
                        <a:t>/</a:t>
                      </a:r>
                      <a:r>
                        <a:rPr lang="sl-SI" sz="1000" u="none" strike="noStrike" dirty="0" smtClean="0">
                          <a:effectLst/>
                        </a:rPr>
                        <a:t> </a:t>
                      </a:r>
                      <a:r>
                        <a:rPr lang="en-US" sz="1000" u="none" strike="noStrike" dirty="0" smtClean="0">
                          <a:solidFill>
                            <a:schemeClr val="tx2">
                              <a:lumMod val="60000"/>
                              <a:lumOff val="40000"/>
                            </a:schemeClr>
                          </a:solidFill>
                          <a:effectLst/>
                        </a:rPr>
                        <a:t>number </a:t>
                      </a:r>
                      <a:r>
                        <a:rPr lang="en-US" sz="1000" u="none" strike="noStrike" dirty="0">
                          <a:solidFill>
                            <a:schemeClr val="tx2">
                              <a:lumMod val="60000"/>
                              <a:lumOff val="40000"/>
                            </a:schemeClr>
                          </a:solidFill>
                          <a:effectLst/>
                        </a:rPr>
                        <a:t>of </a:t>
                      </a:r>
                      <a:r>
                        <a:rPr lang="en-US" sz="1000" u="none" strike="noStrike" dirty="0" smtClean="0">
                          <a:solidFill>
                            <a:schemeClr val="tx2">
                              <a:lumMod val="60000"/>
                              <a:lumOff val="40000"/>
                            </a:schemeClr>
                          </a:solidFill>
                          <a:effectLst/>
                        </a:rPr>
                        <a:t> </a:t>
                      </a:r>
                      <a:r>
                        <a:rPr lang="en-US" sz="1000" u="none" strike="noStrike" dirty="0">
                          <a:solidFill>
                            <a:schemeClr val="tx2">
                              <a:lumMod val="60000"/>
                              <a:lumOff val="40000"/>
                            </a:schemeClr>
                          </a:solidFill>
                          <a:effectLst/>
                        </a:rPr>
                        <a:t>publications per year (N all)</a:t>
                      </a:r>
                      <a:endParaRPr lang="en-US" sz="1000" b="1"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168782">
                <a:tc>
                  <a:txBody>
                    <a:bodyPr/>
                    <a:lstStyle/>
                    <a:p>
                      <a:pPr algn="l" fontAlgn="b"/>
                      <a:r>
                        <a:rPr lang="sl-SI" sz="1000" u="none" strike="noStrike" dirty="0">
                          <a:solidFill>
                            <a:srgbClr val="00B050"/>
                          </a:solidFill>
                          <a:effectLst/>
                        </a:rPr>
                        <a:t>BIOMEDICAL SCIENCES </a:t>
                      </a:r>
                      <a:r>
                        <a:rPr lang="sl-SI" sz="1000" u="none" strike="noStrike" dirty="0" smtClean="0">
                          <a:solidFill>
                            <a:srgbClr val="00B050"/>
                          </a:solidFill>
                          <a:effectLst/>
                        </a:rPr>
                        <a:t>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65</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311</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134</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128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130</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118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effectLst/>
                        </a:rPr>
                        <a:t>111</a:t>
                      </a:r>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dirty="0">
                          <a:effectLst/>
                        </a:rPr>
                        <a:t>94</a:t>
                      </a:r>
                      <a:endParaRPr lang="sl-SI" sz="1000" b="0" i="0" u="none" strike="noStrike" dirty="0">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168782">
                <a:tc>
                  <a:txBody>
                    <a:bodyPr/>
                    <a:lstStyle/>
                    <a:p>
                      <a:pPr algn="l" fontAlgn="b"/>
                      <a:r>
                        <a:rPr lang="sl-SI" sz="1000" u="none" strike="noStrike" dirty="0">
                          <a:solidFill>
                            <a:srgbClr val="00B050"/>
                          </a:solidFill>
                          <a:effectLst/>
                        </a:rPr>
                        <a:t>SOCIAL SCIENCES </a:t>
                      </a:r>
                      <a:r>
                        <a:rPr lang="sl-SI" sz="1000" u="none" strike="noStrike" dirty="0" smtClean="0">
                          <a:solidFill>
                            <a:srgbClr val="00B050"/>
                          </a:solidFill>
                          <a:effectLst/>
                        </a:rPr>
                        <a:t>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dirty="0">
                          <a:effectLst/>
                        </a:rPr>
                        <a:t>5100</a:t>
                      </a:r>
                      <a:endParaRPr lang="sl-SI" sz="1000" b="0" i="0" u="none" strike="noStrike" dirty="0">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10368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4211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3931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3399</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3406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4038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5965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168782">
                <a:tc>
                  <a:txBody>
                    <a:bodyPr/>
                    <a:lstStyle/>
                    <a:p>
                      <a:pPr algn="l" fontAlgn="b"/>
                      <a:r>
                        <a:rPr lang="sl-SI" sz="1000" u="none" strike="noStrike" dirty="0">
                          <a:solidFill>
                            <a:srgbClr val="00B050"/>
                          </a:solidFill>
                          <a:effectLst/>
                        </a:rPr>
                        <a:t>HUMANITIES </a:t>
                      </a:r>
                      <a:r>
                        <a:rPr lang="sl-SI" sz="1000" u="none" strike="noStrike" dirty="0" smtClean="0">
                          <a:solidFill>
                            <a:srgbClr val="00B050"/>
                          </a:solidFill>
                          <a:effectLst/>
                        </a:rPr>
                        <a:t>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160</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308</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108</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114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103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61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77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168782">
                <a:tc>
                  <a:txBody>
                    <a:bodyPr/>
                    <a:lstStyle/>
                    <a:p>
                      <a:pPr algn="l" fontAlgn="b"/>
                      <a:r>
                        <a:rPr lang="en-US" sz="1000" u="none" strike="noStrike" dirty="0">
                          <a:solidFill>
                            <a:srgbClr val="00B050"/>
                          </a:solidFill>
                          <a:effectLst/>
                        </a:rPr>
                        <a:t>NATURAL SCIENCES AND MATHEMATICS </a:t>
                      </a:r>
                      <a:r>
                        <a:rPr lang="sl-SI" sz="1000" u="none" strike="noStrike" dirty="0" smtClean="0">
                          <a:solidFill>
                            <a:srgbClr val="00B050"/>
                          </a:solidFill>
                          <a:effectLst/>
                        </a:rPr>
                        <a:t> </a:t>
                      </a:r>
                      <a:endParaRPr lang="en-US"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514</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1702</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798</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831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873</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936</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1015</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1282</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a:solidFill>
                          <a:srgbClr val="000000"/>
                        </a:solidFill>
                        <a:effectLst/>
                        <a:latin typeface="Calibri" panose="020F0502020204030204" pitchFamily="34" charset="0"/>
                      </a:endParaRPr>
                    </a:p>
                  </a:txBody>
                  <a:tcPr marL="5820" marR="5820" marT="5820" marB="0" anchor="b"/>
                </a:tc>
              </a:tr>
              <a:tr h="168782">
                <a:tc>
                  <a:txBody>
                    <a:bodyPr/>
                    <a:lstStyle/>
                    <a:p>
                      <a:pPr algn="l" fontAlgn="b"/>
                      <a:r>
                        <a:rPr lang="sl-SI" sz="1000" u="none" strike="noStrike" dirty="0">
                          <a:solidFill>
                            <a:srgbClr val="00B050"/>
                          </a:solidFill>
                          <a:effectLst/>
                        </a:rPr>
                        <a:t>TECHNOLOGICAL SCIENCES </a:t>
                      </a:r>
                      <a:r>
                        <a:rPr lang="sl-SI" sz="1000" u="none" strike="noStrike" dirty="0" smtClean="0">
                          <a:solidFill>
                            <a:srgbClr val="00B050"/>
                          </a:solidFill>
                          <a:effectLst/>
                        </a:rPr>
                        <a:t>  </a:t>
                      </a:r>
                      <a:endParaRPr lang="sl-SI" sz="1000" b="0" i="0" u="none" strike="noStrike" dirty="0">
                        <a:solidFill>
                          <a:srgbClr val="00B05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2691</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5437</a:t>
                      </a:r>
                      <a:endParaRPr lang="sl-SI" sz="1000" b="0" i="0" u="none" strike="noStrike">
                        <a:solidFill>
                          <a:srgbClr val="000000"/>
                        </a:solidFill>
                        <a:effectLst/>
                        <a:latin typeface="Calibri" panose="020F0502020204030204" pitchFamily="34" charset="0"/>
                      </a:endParaRPr>
                    </a:p>
                  </a:txBody>
                  <a:tcPr marL="5820" marR="5820" marT="5820" marB="0" anchor="b"/>
                </a:tc>
                <a:tc gridSpan="2">
                  <a:txBody>
                    <a:bodyPr/>
                    <a:lstStyle/>
                    <a:p>
                      <a:pPr algn="r" fontAlgn="b"/>
                      <a:r>
                        <a:rPr lang="sl-SI" sz="1000" u="none" strike="noStrike">
                          <a:effectLst/>
                        </a:rPr>
                        <a:t>1759</a:t>
                      </a:r>
                      <a:endParaRPr lang="sl-SI" sz="1000" b="0" i="0" u="none" strike="noStrike">
                        <a:solidFill>
                          <a:srgbClr val="000000"/>
                        </a:solidFill>
                        <a:effectLst/>
                        <a:latin typeface="Calibri" panose="020F0502020204030204" pitchFamily="34" charset="0"/>
                      </a:endParaRPr>
                    </a:p>
                  </a:txBody>
                  <a:tcPr marL="5820" marR="5820" marT="5820" marB="0" anchor="b"/>
                </a:tc>
                <a:tc hMerge="1">
                  <a:txBody>
                    <a:bodyPr/>
                    <a:lstStyle/>
                    <a:p>
                      <a:endParaRPr lang="en-GB"/>
                    </a:p>
                  </a:txBody>
                  <a:tcPr/>
                </a:tc>
                <a:tc>
                  <a:txBody>
                    <a:bodyPr/>
                    <a:lstStyle/>
                    <a:p>
                      <a:pPr algn="r" fontAlgn="b"/>
                      <a:r>
                        <a:rPr lang="sl-SI" sz="1000" u="none" strike="noStrike">
                          <a:effectLst/>
                        </a:rPr>
                        <a:t>1797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1671</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1558</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2084</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r" fontAlgn="b"/>
                      <a:r>
                        <a:rPr lang="sl-SI" sz="1000" u="none" strike="noStrike">
                          <a:effectLst/>
                        </a:rPr>
                        <a:t>3137</a:t>
                      </a:r>
                      <a:endParaRPr lang="sl-SI" sz="1000" b="0" i="0" u="none" strike="noStrike">
                        <a:solidFill>
                          <a:srgbClr val="000000"/>
                        </a:solidFill>
                        <a:effectLst/>
                        <a:latin typeface="Calibri" panose="020F0502020204030204" pitchFamily="34" charset="0"/>
                      </a:endParaRPr>
                    </a:p>
                  </a:txBody>
                  <a:tcPr marL="5820" marR="5820" marT="5820" marB="0" anchor="b"/>
                </a:tc>
                <a:tc>
                  <a:txBody>
                    <a:bodyPr/>
                    <a:lstStyle/>
                    <a:p>
                      <a:pPr algn="l" fontAlgn="b"/>
                      <a:endParaRPr lang="sl-SI" sz="1000" b="0" i="0" u="none" strike="noStrike" dirty="0">
                        <a:solidFill>
                          <a:srgbClr val="000000"/>
                        </a:solidFill>
                        <a:effectLst/>
                        <a:latin typeface="Calibri" panose="020F0502020204030204" pitchFamily="34" charset="0"/>
                      </a:endParaRPr>
                    </a:p>
                  </a:txBody>
                  <a:tcPr marL="5820" marR="5820" marT="5820" marB="0" anchor="b"/>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527050131"/>
              </p:ext>
            </p:extLst>
          </p:nvPr>
        </p:nvGraphicFramePr>
        <p:xfrm>
          <a:off x="838198" y="4614867"/>
          <a:ext cx="8229600" cy="1593427"/>
        </p:xfrm>
        <a:graphic>
          <a:graphicData uri="http://schemas.openxmlformats.org/drawingml/2006/table">
            <a:tbl>
              <a:tblPr>
                <a:tableStyleId>{5C22544A-7EE6-4342-B048-85BDC9FD1C3A}</a:tableStyleId>
              </a:tblPr>
              <a:tblGrid>
                <a:gridCol w="2566448"/>
                <a:gridCol w="1035462"/>
                <a:gridCol w="718090"/>
                <a:gridCol w="718090"/>
                <a:gridCol w="718090"/>
                <a:gridCol w="638302"/>
                <a:gridCol w="638302"/>
                <a:gridCol w="638302"/>
                <a:gridCol w="558514"/>
              </a:tblGrid>
              <a:tr h="413149">
                <a:tc gridSpan="9">
                  <a:txBody>
                    <a:bodyPr/>
                    <a:lstStyle/>
                    <a:p>
                      <a:pPr algn="l" fontAlgn="b"/>
                      <a:r>
                        <a:rPr lang="en-US" sz="1600" u="none" strike="noStrike" kern="1200" dirty="0">
                          <a:solidFill>
                            <a:schemeClr val="tx2">
                              <a:lumMod val="75000"/>
                            </a:schemeClr>
                          </a:solidFill>
                          <a:effectLst/>
                          <a:latin typeface="+mn-lt"/>
                          <a:ea typeface="+mn-ea"/>
                          <a:cs typeface="+mn-cs"/>
                        </a:rPr>
                        <a:t>Distribution of publications by issue year with regard to their percent of  similarity </a:t>
                      </a: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6713">
                <a:tc>
                  <a:txBody>
                    <a:bodyPr/>
                    <a:lstStyle/>
                    <a:p>
                      <a:pPr algn="l" fontAlgn="b"/>
                      <a:r>
                        <a:rPr lang="en-US" sz="1100" u="none" strike="noStrike" dirty="0">
                          <a:solidFill>
                            <a:srgbClr val="00B050"/>
                          </a:solidFill>
                          <a:effectLst/>
                        </a:rPr>
                        <a:t>SCIENTIFIC </a:t>
                      </a:r>
                      <a:r>
                        <a:rPr lang="en-US" sz="1100" u="none" strike="noStrike" dirty="0" smtClean="0">
                          <a:solidFill>
                            <a:srgbClr val="00B050"/>
                          </a:solidFill>
                          <a:effectLst/>
                        </a:rPr>
                        <a:t>AREA</a:t>
                      </a:r>
                      <a:r>
                        <a:rPr lang="sl-SI" sz="1100" u="none" strike="noStrike" dirty="0" smtClean="0">
                          <a:solidFill>
                            <a:srgbClr val="00B050"/>
                          </a:solidFill>
                          <a:effectLst/>
                        </a:rPr>
                        <a:t> </a:t>
                      </a:r>
                      <a:r>
                        <a:rPr lang="en-US" sz="1100" u="none" strike="noStrike" dirty="0" smtClean="0">
                          <a:effectLst/>
                        </a:rPr>
                        <a:t>/ </a:t>
                      </a:r>
                      <a:r>
                        <a:rPr lang="en-US" sz="1100" u="none" strike="noStrike" dirty="0">
                          <a:solidFill>
                            <a:schemeClr val="tx2">
                              <a:lumMod val="60000"/>
                              <a:lumOff val="40000"/>
                            </a:schemeClr>
                          </a:solidFill>
                          <a:effectLst/>
                        </a:rPr>
                        <a:t>(N/N all) peer year</a:t>
                      </a:r>
                      <a:endParaRPr lang="en-US" sz="1100" b="1"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2000-2005</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2006-2010</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2011</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2012</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2013</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2014</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2015</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c>
                  <a:txBody>
                    <a:bodyPr/>
                    <a:lstStyle/>
                    <a:p>
                      <a:pPr algn="r" fontAlgn="b"/>
                      <a:r>
                        <a:rPr lang="sl-SI" sz="1000" u="none" strike="noStrike" dirty="0">
                          <a:solidFill>
                            <a:schemeClr val="tx2">
                              <a:lumMod val="60000"/>
                              <a:lumOff val="40000"/>
                            </a:schemeClr>
                          </a:solidFill>
                          <a:effectLst/>
                        </a:rPr>
                        <a:t>2016</a:t>
                      </a:r>
                      <a:endParaRPr lang="sl-SI" sz="1000" b="0" i="0" u="none" strike="noStrike" dirty="0">
                        <a:solidFill>
                          <a:schemeClr val="tx2">
                            <a:lumMod val="60000"/>
                            <a:lumOff val="40000"/>
                          </a:schemeClr>
                        </a:solidFill>
                        <a:effectLst/>
                        <a:latin typeface="Calibri" panose="020F0502020204030204" pitchFamily="34" charset="0"/>
                      </a:endParaRPr>
                    </a:p>
                  </a:txBody>
                  <a:tcPr marL="6350" marR="6350" marT="6350" marB="0" anchor="b"/>
                </a:tc>
              </a:tr>
              <a:tr h="196713">
                <a:tc>
                  <a:txBody>
                    <a:bodyPr/>
                    <a:lstStyle/>
                    <a:p>
                      <a:pPr algn="l" fontAlgn="b"/>
                      <a:r>
                        <a:rPr lang="sl-SI" sz="1100" u="none" strike="noStrike">
                          <a:solidFill>
                            <a:srgbClr val="00B050"/>
                          </a:solidFill>
                          <a:effectLst/>
                        </a:rPr>
                        <a:t>BIOMEDICAL SCIENCES</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12,31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40,84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52,24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42,19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30,00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17,80</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23,42</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12,77</a:t>
                      </a:r>
                      <a:endParaRPr lang="sl-SI" sz="1000" b="0" i="0" u="none" strike="noStrike" dirty="0">
                        <a:solidFill>
                          <a:srgbClr val="000000"/>
                        </a:solidFill>
                        <a:effectLst/>
                        <a:latin typeface="Calibri" panose="020F0502020204030204" pitchFamily="34" charset="0"/>
                      </a:endParaRPr>
                    </a:p>
                  </a:txBody>
                  <a:tcPr marL="6350" marR="6350" marT="6350" marB="0" anchor="b"/>
                </a:tc>
              </a:tr>
              <a:tr h="196713">
                <a:tc>
                  <a:txBody>
                    <a:bodyPr/>
                    <a:lstStyle/>
                    <a:p>
                      <a:pPr algn="l" fontAlgn="b"/>
                      <a:r>
                        <a:rPr lang="sl-SI" sz="1100" u="none" strike="noStrike">
                          <a:solidFill>
                            <a:srgbClr val="00B050"/>
                          </a:solidFill>
                          <a:effectLst/>
                        </a:rPr>
                        <a:t>SOCIAL SCIENCES </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51,31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50,34</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49,73</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44,95</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39,66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40,16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31,90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30,21</a:t>
                      </a:r>
                      <a:endParaRPr lang="sl-SI" sz="1000" b="0" i="0" u="none" strike="noStrike" dirty="0">
                        <a:solidFill>
                          <a:srgbClr val="000000"/>
                        </a:solidFill>
                        <a:effectLst/>
                        <a:latin typeface="Calibri" panose="020F0502020204030204" pitchFamily="34" charset="0"/>
                      </a:endParaRPr>
                    </a:p>
                  </a:txBody>
                  <a:tcPr marL="6350" marR="6350" marT="6350" marB="0" anchor="b"/>
                </a:tc>
              </a:tr>
              <a:tr h="196713">
                <a:tc>
                  <a:txBody>
                    <a:bodyPr/>
                    <a:lstStyle/>
                    <a:p>
                      <a:pPr algn="l" fontAlgn="b"/>
                      <a:r>
                        <a:rPr lang="sl-SI" sz="1100" u="none" strike="noStrike">
                          <a:solidFill>
                            <a:srgbClr val="00B050"/>
                          </a:solidFill>
                          <a:effectLst/>
                        </a:rPr>
                        <a:t>HUMANITIES</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24,38</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37,99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37,96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31,58</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26,21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31,76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8,20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11,69</a:t>
                      </a:r>
                      <a:endParaRPr lang="sl-SI" sz="1000" b="0" i="0" u="none" strike="noStrike" dirty="0">
                        <a:solidFill>
                          <a:srgbClr val="000000"/>
                        </a:solidFill>
                        <a:effectLst/>
                        <a:latin typeface="Calibri" panose="020F0502020204030204" pitchFamily="34" charset="0"/>
                      </a:endParaRPr>
                    </a:p>
                  </a:txBody>
                  <a:tcPr marL="6350" marR="6350" marT="6350" marB="0" anchor="b"/>
                </a:tc>
              </a:tr>
              <a:tr h="196713">
                <a:tc>
                  <a:txBody>
                    <a:bodyPr/>
                    <a:lstStyle/>
                    <a:p>
                      <a:pPr algn="l" fontAlgn="b"/>
                      <a:r>
                        <a:rPr lang="sl-SI" sz="1100" u="none" strike="noStrike">
                          <a:solidFill>
                            <a:srgbClr val="00B050"/>
                          </a:solidFill>
                          <a:effectLst/>
                        </a:rPr>
                        <a:t>NATURAL SCIENCES AND MATHEMATICS </a:t>
                      </a:r>
                      <a:endParaRPr lang="sl-SI" sz="1100" b="0" i="0" u="none" strike="noStrike">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14,59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39,19</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38,97</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36,46</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31,84</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35,15</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26,01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20,12</a:t>
                      </a:r>
                      <a:endParaRPr lang="sl-SI" sz="1000" b="0" i="0" u="none" strike="noStrike" dirty="0">
                        <a:solidFill>
                          <a:srgbClr val="000000"/>
                        </a:solidFill>
                        <a:effectLst/>
                        <a:latin typeface="Calibri" panose="020F0502020204030204" pitchFamily="34" charset="0"/>
                      </a:endParaRPr>
                    </a:p>
                  </a:txBody>
                  <a:tcPr marL="6350" marR="6350" marT="6350" marB="0" anchor="b"/>
                </a:tc>
              </a:tr>
              <a:tr h="196713">
                <a:tc>
                  <a:txBody>
                    <a:bodyPr/>
                    <a:lstStyle/>
                    <a:p>
                      <a:pPr algn="l" fontAlgn="b"/>
                      <a:r>
                        <a:rPr lang="sl-SI" sz="1100" u="none" strike="noStrike" dirty="0">
                          <a:solidFill>
                            <a:srgbClr val="00B050"/>
                          </a:solidFill>
                          <a:effectLst/>
                        </a:rPr>
                        <a:t>TECHNOLOGICAL SCIENCES </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66,41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49,31</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a:effectLst/>
                        </a:rPr>
                        <a:t>41,50</a:t>
                      </a:r>
                      <a:endParaRPr lang="sl-SI" sz="1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39,51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32,14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29,91</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22,84</a:t>
                      </a:r>
                      <a:endParaRPr lang="sl-SI"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000" u="none" strike="noStrike" dirty="0">
                          <a:effectLst/>
                        </a:rPr>
                        <a:t>19,80</a:t>
                      </a:r>
                      <a:endParaRPr lang="sl-SI" sz="10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341763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en-US" altLang="sl-SI" dirty="0">
                <a:latin typeface="inherit"/>
              </a:rPr>
              <a:t>Distribution of publications by issue year with regard to their percent of  similarity</a:t>
            </a:r>
            <a:r>
              <a:rPr lang="en-US" altLang="sl-SI" sz="2400" dirty="0"/>
              <a:t> </a:t>
            </a:r>
            <a:endParaRPr lang="en-GB" dirty="0"/>
          </a:p>
        </p:txBody>
      </p:sp>
      <p:graphicFrame>
        <p:nvGraphicFramePr>
          <p:cNvPr id="3" name="Chart 2"/>
          <p:cNvGraphicFramePr>
            <a:graphicFrameLocks/>
          </p:cNvGraphicFramePr>
          <p:nvPr>
            <p:extLst/>
          </p:nvPr>
        </p:nvGraphicFramePr>
        <p:xfrm>
          <a:off x="1524001" y="2057400"/>
          <a:ext cx="9108504" cy="2667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075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Where you </a:t>
            </a:r>
            <a:r>
              <a:rPr lang="sl-SI" dirty="0" err="1" smtClean="0"/>
              <a:t>can</a:t>
            </a:r>
            <a:r>
              <a:rPr lang="sl-SI" dirty="0" smtClean="0"/>
              <a:t> </a:t>
            </a:r>
            <a:r>
              <a:rPr lang="en-GB" dirty="0" smtClean="0"/>
              <a:t>find </a:t>
            </a:r>
            <a:r>
              <a:rPr lang="sl-SI" dirty="0" smtClean="0"/>
              <a:t>more information</a:t>
            </a:r>
            <a:endParaRPr lang="sl-SI" dirty="0"/>
          </a:p>
        </p:txBody>
      </p:sp>
      <p:sp>
        <p:nvSpPr>
          <p:cNvPr id="3" name="Content Placeholder 2"/>
          <p:cNvSpPr>
            <a:spLocks noGrp="1"/>
          </p:cNvSpPr>
          <p:nvPr>
            <p:ph idx="1"/>
          </p:nvPr>
        </p:nvSpPr>
        <p:spPr>
          <a:xfrm>
            <a:off x="1524000" y="1484784"/>
            <a:ext cx="8892480" cy="5373216"/>
          </a:xfrm>
        </p:spPr>
        <p:txBody>
          <a:bodyPr>
            <a:normAutofit fontScale="77500" lnSpcReduction="20000"/>
          </a:bodyPr>
          <a:lstStyle/>
          <a:p>
            <a:r>
              <a:rPr lang="sl-SI" dirty="0"/>
              <a:t>National portal of open science: </a:t>
            </a:r>
            <a:r>
              <a:rPr lang="sl-SI" dirty="0">
                <a:hlinkClick r:id="rId2"/>
              </a:rPr>
              <a:t>http://www.openscience.si/Default.aspx</a:t>
            </a:r>
            <a:r>
              <a:rPr lang="sl-SI" dirty="0"/>
              <a:t> </a:t>
            </a:r>
          </a:p>
          <a:p>
            <a:r>
              <a:rPr lang="sl-SI" dirty="0"/>
              <a:t>DKUM: </a:t>
            </a:r>
            <a:r>
              <a:rPr lang="sl-SI" dirty="0">
                <a:hlinkClick r:id="rId3"/>
              </a:rPr>
              <a:t>https://dk.um.si/info/index.php/eng/</a:t>
            </a:r>
            <a:r>
              <a:rPr lang="sl-SI" dirty="0"/>
              <a:t>  </a:t>
            </a:r>
          </a:p>
          <a:p>
            <a:r>
              <a:rPr lang="sl-SI" dirty="0"/>
              <a:t>RUL: </a:t>
            </a:r>
            <a:r>
              <a:rPr lang="sl-SI" dirty="0">
                <a:hlinkClick r:id="rId4"/>
              </a:rPr>
              <a:t>http://repozitorij.uni-lj.si/info/index.php/eng/</a:t>
            </a:r>
            <a:r>
              <a:rPr lang="sl-SI" dirty="0"/>
              <a:t> </a:t>
            </a:r>
          </a:p>
          <a:p>
            <a:r>
              <a:rPr lang="sl-SI" dirty="0"/>
              <a:t>RUP: </a:t>
            </a:r>
            <a:r>
              <a:rPr lang="sl-SI" dirty="0">
                <a:hlinkClick r:id="rId5"/>
              </a:rPr>
              <a:t>http://repozitorij.upr.si/info/index.php/eng/</a:t>
            </a:r>
            <a:r>
              <a:rPr lang="sl-SI" dirty="0"/>
              <a:t> </a:t>
            </a:r>
          </a:p>
          <a:p>
            <a:r>
              <a:rPr lang="sl-SI" dirty="0"/>
              <a:t>RUNG: </a:t>
            </a:r>
            <a:r>
              <a:rPr lang="sl-SI" dirty="0">
                <a:hlinkClick r:id="rId6"/>
              </a:rPr>
              <a:t>http://repozitorij.ung.si/info/index.php/eng</a:t>
            </a:r>
            <a:endParaRPr lang="sl-SI" dirty="0"/>
          </a:p>
          <a:p>
            <a:r>
              <a:rPr lang="sl-SI" dirty="0"/>
              <a:t>DIRROS: </a:t>
            </a:r>
            <a:r>
              <a:rPr lang="sl-SI" dirty="0">
                <a:hlinkClick r:id="rId7"/>
              </a:rPr>
              <a:t>http</a:t>
            </a:r>
            <a:r>
              <a:rPr lang="sl-SI" dirty="0">
                <a:hlinkClick r:id="rId7"/>
              </a:rPr>
              <a:t>://dirros.openscience.si/info/index.php/eng</a:t>
            </a:r>
            <a:endParaRPr lang="sl-SI" dirty="0"/>
          </a:p>
          <a:p>
            <a:r>
              <a:rPr lang="sl-SI" dirty="0"/>
              <a:t>REVIS: </a:t>
            </a:r>
            <a:r>
              <a:rPr lang="sl-SI" dirty="0">
                <a:hlinkClick r:id="rId8"/>
              </a:rPr>
              <a:t>http</a:t>
            </a:r>
            <a:r>
              <a:rPr lang="sl-SI" dirty="0">
                <a:hlinkClick r:id="rId8"/>
              </a:rPr>
              <a:t>://revis.openscience.si/info/index.php/eng</a:t>
            </a:r>
            <a:endParaRPr lang="sl-SI" dirty="0"/>
          </a:p>
          <a:p>
            <a:pPr marL="0" indent="0">
              <a:buNone/>
            </a:pPr>
            <a:endParaRPr lang="sl-SI" dirty="0"/>
          </a:p>
          <a:p>
            <a:r>
              <a:rPr lang="sl-SI" dirty="0" err="1"/>
              <a:t>Our</a:t>
            </a:r>
            <a:r>
              <a:rPr lang="sl-SI" dirty="0"/>
              <a:t> </a:t>
            </a:r>
            <a:r>
              <a:rPr lang="sl-SI" dirty="0" err="1"/>
              <a:t>publication</a:t>
            </a:r>
            <a:r>
              <a:rPr lang="sl-SI" dirty="0"/>
              <a:t>: </a:t>
            </a:r>
          </a:p>
          <a:p>
            <a:pPr>
              <a:buNone/>
            </a:pPr>
            <a:r>
              <a:rPr lang="sl-SI" dirty="0"/>
              <a:t>    </a:t>
            </a:r>
            <a:r>
              <a:rPr lang="sl-SI" dirty="0" smtClean="0"/>
              <a:t>Milan </a:t>
            </a:r>
            <a:r>
              <a:rPr lang="sl-SI" dirty="0"/>
              <a:t>Ojsteršek , Janez Brezovnik , Mojca Kotar , Marko Ferme , Goran Hrovat , Albin Bregant , Mladen </a:t>
            </a:r>
            <a:r>
              <a:rPr lang="sl-SI" dirty="0"/>
              <a:t>Borovič , (2014) "</a:t>
            </a:r>
            <a:r>
              <a:rPr lang="sl-SI" dirty="0">
                <a:hlinkClick r:id="rId9"/>
              </a:rPr>
              <a:t>Establishing of a Slovenian open access infrastructure: a technical point of view</a:t>
            </a:r>
            <a:r>
              <a:rPr lang="sl-SI" dirty="0"/>
              <a:t>", Program: electronic library and information systems, Vol. 48 Iss: 4, pp.394 – 412</a:t>
            </a:r>
          </a:p>
          <a:p>
            <a:pPr>
              <a:buNone/>
            </a:pPr>
            <a:r>
              <a:rPr lang="sl-SI" sz="2400" dirty="0"/>
              <a:t>	</a:t>
            </a:r>
            <a:r>
              <a:rPr lang="sl-SI" sz="2400" dirty="0">
                <a:hlinkClick r:id="rId9"/>
              </a:rPr>
              <a:t>http://www.emeraldinsight.com/doi/full/10.1108/PROG-02-2014-0005</a:t>
            </a:r>
            <a:r>
              <a:rPr lang="sl-SI" sz="2400" dirty="0"/>
              <a:t>  </a:t>
            </a:r>
            <a:endParaRPr lang="sl-SI" sz="2400" dirty="0"/>
          </a:p>
        </p:txBody>
      </p:sp>
    </p:spTree>
    <p:extLst>
      <p:ext uri="{BB962C8B-B14F-4D97-AF65-F5344CB8AC3E}">
        <p14:creationId xmlns:p14="http://schemas.microsoft.com/office/powerpoint/2010/main" val="874711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smtClean="0"/>
              <a:t>Contact</a:t>
            </a:r>
            <a:endParaRPr lang="sl-SI" dirty="0"/>
          </a:p>
        </p:txBody>
      </p:sp>
      <p:sp>
        <p:nvSpPr>
          <p:cNvPr id="3" name="Ograda vsebine 2"/>
          <p:cNvSpPr>
            <a:spLocks noGrp="1"/>
          </p:cNvSpPr>
          <p:nvPr>
            <p:ph idx="1"/>
          </p:nvPr>
        </p:nvSpPr>
        <p:spPr/>
        <p:txBody>
          <a:bodyPr/>
          <a:lstStyle/>
          <a:p>
            <a:pPr marL="0" indent="0">
              <a:buNone/>
            </a:pPr>
            <a:r>
              <a:rPr lang="sl-SI" dirty="0" smtClean="0"/>
              <a:t>Milan Ojsteršek</a:t>
            </a:r>
          </a:p>
          <a:p>
            <a:pPr marL="0" indent="0">
              <a:buNone/>
            </a:pPr>
            <a:r>
              <a:rPr lang="sl-SI" dirty="0" smtClean="0"/>
              <a:t>University of Maribor, Faculty of electrical Engineering and Computer Science</a:t>
            </a:r>
          </a:p>
          <a:p>
            <a:pPr marL="0" indent="0">
              <a:buNone/>
            </a:pPr>
            <a:r>
              <a:rPr lang="sl-SI" dirty="0" smtClean="0"/>
              <a:t>tel.: +386 2 220 74 51, +386 40 696 538</a:t>
            </a:r>
          </a:p>
          <a:p>
            <a:pPr marL="0" indent="0">
              <a:buNone/>
            </a:pPr>
            <a:r>
              <a:rPr lang="sl-SI" dirty="0" smtClean="0"/>
              <a:t>email: </a:t>
            </a:r>
            <a:r>
              <a:rPr lang="sl-SI" dirty="0" smtClean="0">
                <a:hlinkClick r:id="rId3"/>
              </a:rPr>
              <a:t>milan.ojstersek@um.si</a:t>
            </a:r>
            <a:endParaRPr lang="sl-SI" dirty="0" smtClean="0"/>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4066164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en-GB" sz="3600" dirty="0" smtClean="0"/>
              <a:t>The state of</a:t>
            </a:r>
            <a:r>
              <a:rPr lang="sl-SI" sz="3600" dirty="0" smtClean="0"/>
              <a:t> open </a:t>
            </a:r>
            <a:r>
              <a:rPr lang="en-US" sz="3600" dirty="0" smtClean="0"/>
              <a:t>access</a:t>
            </a:r>
            <a:r>
              <a:rPr lang="sl-SI" sz="3600" dirty="0" smtClean="0"/>
              <a:t> </a:t>
            </a:r>
            <a:r>
              <a:rPr lang="sl-SI" sz="3600" dirty="0" err="1" smtClean="0"/>
              <a:t>and</a:t>
            </a:r>
            <a:r>
              <a:rPr lang="sl-SI" sz="3600" dirty="0" smtClean="0"/>
              <a:t> </a:t>
            </a:r>
            <a:r>
              <a:rPr lang="sl-SI" sz="3600" dirty="0" err="1" smtClean="0"/>
              <a:t>academic</a:t>
            </a:r>
            <a:r>
              <a:rPr lang="sl-SI" sz="3600" dirty="0" smtClean="0"/>
              <a:t> </a:t>
            </a:r>
            <a:r>
              <a:rPr lang="en-US" sz="3600" dirty="0" smtClean="0"/>
              <a:t>integrity</a:t>
            </a:r>
            <a:r>
              <a:rPr lang="sl-SI" sz="3600" dirty="0" smtClean="0"/>
              <a:t> in </a:t>
            </a:r>
            <a:r>
              <a:rPr lang="en-US" sz="3600" dirty="0" smtClean="0"/>
              <a:t>Slovenia</a:t>
            </a:r>
            <a:r>
              <a:rPr lang="sl-SI" sz="3600" dirty="0" smtClean="0"/>
              <a:t> in 2012</a:t>
            </a:r>
            <a:endParaRPr lang="en-GB" sz="3600" dirty="0"/>
          </a:p>
        </p:txBody>
      </p:sp>
      <p:sp>
        <p:nvSpPr>
          <p:cNvPr id="3" name="Označba mesta vsebine 2"/>
          <p:cNvSpPr>
            <a:spLocks noGrp="1"/>
          </p:cNvSpPr>
          <p:nvPr>
            <p:ph idx="1"/>
          </p:nvPr>
        </p:nvSpPr>
        <p:spPr>
          <a:xfrm>
            <a:off x="1981200" y="1600200"/>
            <a:ext cx="8435280" cy="5141168"/>
          </a:xfrm>
        </p:spPr>
        <p:txBody>
          <a:bodyPr>
            <a:normAutofit fontScale="77500" lnSpcReduction="20000"/>
          </a:bodyPr>
          <a:lstStyle/>
          <a:p>
            <a:r>
              <a:rPr lang="en-US" dirty="0" smtClean="0"/>
              <a:t>More than </a:t>
            </a:r>
            <a:r>
              <a:rPr lang="en-GB" dirty="0"/>
              <a:t>40 </a:t>
            </a:r>
            <a:r>
              <a:rPr lang="sl-SI" dirty="0" smtClean="0"/>
              <a:t>open </a:t>
            </a:r>
            <a:r>
              <a:rPr lang="en-GB" dirty="0" smtClean="0"/>
              <a:t>access</a:t>
            </a:r>
            <a:r>
              <a:rPr lang="sl-SI" dirty="0" smtClean="0"/>
              <a:t> </a:t>
            </a:r>
            <a:r>
              <a:rPr lang="en-GB" dirty="0" smtClean="0"/>
              <a:t>journals </a:t>
            </a:r>
            <a:r>
              <a:rPr lang="sl-SI" dirty="0" smtClean="0"/>
              <a:t> </a:t>
            </a:r>
            <a:r>
              <a:rPr lang="en-GB" dirty="0" smtClean="0"/>
              <a:t>and more than </a:t>
            </a:r>
            <a:r>
              <a:rPr lang="en-US" dirty="0" smtClean="0"/>
              <a:t>20 digital archives and repositories.</a:t>
            </a:r>
          </a:p>
          <a:p>
            <a:r>
              <a:rPr lang="en-GB" dirty="0"/>
              <a:t>Publications have been duplicated across different </a:t>
            </a:r>
            <a:r>
              <a:rPr lang="en-US" dirty="0"/>
              <a:t>repositories or digital archives</a:t>
            </a:r>
            <a:r>
              <a:rPr lang="sl-SI" dirty="0"/>
              <a:t>.</a:t>
            </a:r>
            <a:endParaRPr lang="en-GB" dirty="0"/>
          </a:p>
          <a:p>
            <a:r>
              <a:rPr lang="en-GB" dirty="0"/>
              <a:t>Inadequate </a:t>
            </a:r>
            <a:r>
              <a:rPr lang="en-GB" dirty="0" smtClean="0"/>
              <a:t>quality of</a:t>
            </a:r>
            <a:r>
              <a:rPr lang="sl-SI" dirty="0" smtClean="0"/>
              <a:t> </a:t>
            </a:r>
            <a:r>
              <a:rPr lang="en-GB" dirty="0" smtClean="0"/>
              <a:t>metadata</a:t>
            </a:r>
            <a:r>
              <a:rPr lang="sl-SI" dirty="0" smtClean="0"/>
              <a:t> </a:t>
            </a:r>
            <a:r>
              <a:rPr lang="en-GB" dirty="0" smtClean="0"/>
              <a:t>of </a:t>
            </a:r>
            <a:r>
              <a:rPr lang="en-US" dirty="0"/>
              <a:t>research</a:t>
            </a:r>
            <a:r>
              <a:rPr lang="sl-SI" dirty="0"/>
              <a:t> </a:t>
            </a:r>
            <a:r>
              <a:rPr lang="en-GB" dirty="0"/>
              <a:t>publications</a:t>
            </a:r>
            <a:r>
              <a:rPr lang="sl-SI" dirty="0"/>
              <a:t>,</a:t>
            </a:r>
            <a:r>
              <a:rPr lang="en-GB" dirty="0"/>
              <a:t> </a:t>
            </a:r>
            <a:r>
              <a:rPr lang="en-US" dirty="0"/>
              <a:t>research</a:t>
            </a:r>
            <a:r>
              <a:rPr lang="sl-SI" dirty="0"/>
              <a:t> data, </a:t>
            </a:r>
            <a:r>
              <a:rPr lang="en-US" dirty="0"/>
              <a:t>dissertations</a:t>
            </a:r>
            <a:r>
              <a:rPr lang="sl-SI" dirty="0"/>
              <a:t> </a:t>
            </a:r>
            <a:r>
              <a:rPr lang="en-GB" dirty="0"/>
              <a:t>and theses</a:t>
            </a:r>
            <a:r>
              <a:rPr lang="sl-SI" dirty="0"/>
              <a:t>.</a:t>
            </a:r>
            <a:endParaRPr lang="en-GB" dirty="0"/>
          </a:p>
          <a:p>
            <a:r>
              <a:rPr lang="en-GB" dirty="0" smtClean="0"/>
              <a:t>Processes for </a:t>
            </a:r>
            <a:r>
              <a:rPr lang="en-US" dirty="0" smtClean="0"/>
              <a:t>submission</a:t>
            </a:r>
            <a:r>
              <a:rPr lang="sl-SI" dirty="0" smtClean="0"/>
              <a:t> </a:t>
            </a:r>
            <a:r>
              <a:rPr lang="en-US" dirty="0" smtClean="0"/>
              <a:t>of</a:t>
            </a:r>
            <a:r>
              <a:rPr lang="en-GB" dirty="0" smtClean="0"/>
              <a:t> </a:t>
            </a:r>
            <a:r>
              <a:rPr lang="en-US" dirty="0" smtClean="0"/>
              <a:t>final study works </a:t>
            </a:r>
            <a:r>
              <a:rPr lang="sl-SI" dirty="0" smtClean="0"/>
              <a:t>(</a:t>
            </a:r>
            <a:r>
              <a:rPr lang="en-US" dirty="0" smtClean="0"/>
              <a:t>theses and dissertations</a:t>
            </a:r>
            <a:r>
              <a:rPr lang="sl-SI" dirty="0" smtClean="0"/>
              <a:t>)</a:t>
            </a:r>
            <a:r>
              <a:rPr lang="en-GB" dirty="0" smtClean="0"/>
              <a:t>, research publications, research data and other academic production have not been established.</a:t>
            </a:r>
          </a:p>
          <a:p>
            <a:r>
              <a:rPr lang="en-GB" dirty="0"/>
              <a:t>No common search engine for theses, dissertations, research publications, research data and other academic production.</a:t>
            </a:r>
          </a:p>
          <a:p>
            <a:r>
              <a:rPr lang="en-GB" dirty="0" smtClean="0"/>
              <a:t>Lack of common recommender system and plagiarism detection system.</a:t>
            </a:r>
          </a:p>
          <a:p>
            <a:r>
              <a:rPr lang="en-GB" dirty="0"/>
              <a:t>Lack of </a:t>
            </a:r>
            <a:r>
              <a:rPr lang="en-GB" dirty="0" smtClean="0"/>
              <a:t>metadata, data, content, submission and preservation policies</a:t>
            </a:r>
            <a:r>
              <a:rPr lang="sl-SI" dirty="0" smtClean="0"/>
              <a:t>.</a:t>
            </a:r>
          </a:p>
          <a:p>
            <a:r>
              <a:rPr lang="en-US" dirty="0" smtClean="0"/>
              <a:t>Lack of documents for supporting academic and research integrity.</a:t>
            </a:r>
          </a:p>
          <a:p>
            <a:endParaRPr lang="en-US" dirty="0"/>
          </a:p>
        </p:txBody>
      </p:sp>
    </p:spTree>
    <p:extLst>
      <p:ext uri="{BB962C8B-B14F-4D97-AF65-F5344CB8AC3E}">
        <p14:creationId xmlns:p14="http://schemas.microsoft.com/office/powerpoint/2010/main" val="176481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9576" y="1268760"/>
            <a:ext cx="7602638" cy="177569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chemeClr val="tx1"/>
                </a:solidFill>
              </a:rPr>
              <a:t>Open Science Slovenia (</a:t>
            </a:r>
            <a:r>
              <a:rPr lang="sl-SI" sz="2000" b="1" dirty="0">
                <a:solidFill>
                  <a:schemeClr val="tx1"/>
                </a:solidFill>
                <a:hlinkClick r:id="rId3"/>
              </a:rPr>
              <a:t>http://www.openscience.si</a:t>
            </a:r>
            <a:r>
              <a:rPr lang="sl-SI" sz="2000" b="1" dirty="0">
                <a:solidFill>
                  <a:schemeClr val="tx1"/>
                </a:solidFill>
              </a:rPr>
              <a:t>)</a:t>
            </a:r>
          </a:p>
          <a:p>
            <a:pPr lvl="3">
              <a:buFontTx/>
              <a:buChar char="-"/>
            </a:pPr>
            <a:r>
              <a:rPr lang="sl-SI" sz="2000" dirty="0">
                <a:solidFill>
                  <a:schemeClr val="tx1"/>
                </a:solidFill>
              </a:rPr>
              <a:t> similar content detection,</a:t>
            </a:r>
            <a:endParaRPr lang="sl-SI" sz="2000" dirty="0">
              <a:solidFill>
                <a:schemeClr val="tx1"/>
              </a:solidFill>
            </a:endParaRPr>
          </a:p>
          <a:p>
            <a:pPr lvl="3">
              <a:buFontTx/>
              <a:buChar char="-"/>
            </a:pPr>
            <a:r>
              <a:rPr lang="sl-SI" sz="2000" dirty="0">
                <a:solidFill>
                  <a:schemeClr val="tx1"/>
                </a:solidFill>
              </a:rPr>
              <a:t> federated search,</a:t>
            </a:r>
          </a:p>
          <a:p>
            <a:pPr lvl="3">
              <a:buFontTx/>
              <a:buChar char="-"/>
            </a:pPr>
            <a:r>
              <a:rPr lang="sl-SI" sz="2000" dirty="0">
                <a:solidFill>
                  <a:schemeClr val="tx1"/>
                </a:solidFill>
              </a:rPr>
              <a:t> recommendation system.</a:t>
            </a:r>
          </a:p>
        </p:txBody>
      </p:sp>
      <p:sp>
        <p:nvSpPr>
          <p:cNvPr id="4" name="Rectangle 3"/>
          <p:cNvSpPr/>
          <p:nvPr/>
        </p:nvSpPr>
        <p:spPr>
          <a:xfrm>
            <a:off x="2840535" y="3968865"/>
            <a:ext cx="1152128" cy="158417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DKUM</a:t>
            </a:r>
            <a:endParaRPr lang="en-US" sz="2000" dirty="0">
              <a:solidFill>
                <a:schemeClr val="tx1"/>
              </a:solidFill>
            </a:endParaRPr>
          </a:p>
        </p:txBody>
      </p:sp>
      <p:sp>
        <p:nvSpPr>
          <p:cNvPr id="5" name="Rectangle 4"/>
          <p:cNvSpPr/>
          <p:nvPr/>
        </p:nvSpPr>
        <p:spPr>
          <a:xfrm>
            <a:off x="1588323" y="3976914"/>
            <a:ext cx="1152128" cy="153584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RUL</a:t>
            </a:r>
            <a:endParaRPr lang="en-US" sz="2000" dirty="0">
              <a:solidFill>
                <a:schemeClr val="tx1"/>
              </a:solidFill>
            </a:endParaRPr>
          </a:p>
        </p:txBody>
      </p:sp>
      <p:sp>
        <p:nvSpPr>
          <p:cNvPr id="6" name="Rectangle 5"/>
          <p:cNvSpPr/>
          <p:nvPr/>
        </p:nvSpPr>
        <p:spPr>
          <a:xfrm>
            <a:off x="4181217" y="3973373"/>
            <a:ext cx="1208746" cy="158417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RUP</a:t>
            </a:r>
            <a:endParaRPr lang="en-US" sz="2000" dirty="0">
              <a:solidFill>
                <a:schemeClr val="tx1"/>
              </a:solidFill>
            </a:endParaRPr>
          </a:p>
        </p:txBody>
      </p:sp>
      <p:sp>
        <p:nvSpPr>
          <p:cNvPr id="7" name="Rectangle 6"/>
          <p:cNvSpPr/>
          <p:nvPr/>
        </p:nvSpPr>
        <p:spPr>
          <a:xfrm>
            <a:off x="5490047" y="4022171"/>
            <a:ext cx="1152128" cy="154785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RUNG</a:t>
            </a:r>
            <a:endParaRPr lang="en-US" sz="2000" dirty="0">
              <a:solidFill>
                <a:schemeClr val="tx1"/>
              </a:solidFill>
            </a:endParaRPr>
          </a:p>
        </p:txBody>
      </p:sp>
      <p:sp>
        <p:nvSpPr>
          <p:cNvPr id="2" name="Pravokotnik 1"/>
          <p:cNvSpPr/>
          <p:nvPr/>
        </p:nvSpPr>
        <p:spPr>
          <a:xfrm>
            <a:off x="1452304" y="5950430"/>
            <a:ext cx="1080120"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ePrints.FRI</a:t>
            </a:r>
            <a:endParaRPr lang="en-US" sz="1600" dirty="0">
              <a:solidFill>
                <a:schemeClr val="tx1"/>
              </a:solidFill>
            </a:endParaRPr>
          </a:p>
        </p:txBody>
      </p:sp>
      <p:sp>
        <p:nvSpPr>
          <p:cNvPr id="25" name="Pravokotnik 24"/>
          <p:cNvSpPr/>
          <p:nvPr/>
        </p:nvSpPr>
        <p:spPr>
          <a:xfrm>
            <a:off x="2646700" y="5950430"/>
            <a:ext cx="1000478"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PeFprints</a:t>
            </a:r>
            <a:endParaRPr lang="sl-SI" dirty="0"/>
          </a:p>
        </p:txBody>
      </p:sp>
      <p:sp>
        <p:nvSpPr>
          <p:cNvPr id="30" name="Pravokotnik 29"/>
          <p:cNvSpPr/>
          <p:nvPr/>
        </p:nvSpPr>
        <p:spPr>
          <a:xfrm>
            <a:off x="3753871" y="5922204"/>
            <a:ext cx="854692" cy="39688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DRUGG</a:t>
            </a:r>
            <a:endParaRPr lang="en-US" sz="1600" dirty="0">
              <a:solidFill>
                <a:schemeClr val="tx1"/>
              </a:solidFill>
            </a:endParaRPr>
          </a:p>
        </p:txBody>
      </p:sp>
      <p:sp>
        <p:nvSpPr>
          <p:cNvPr id="33" name="Pravokotnik 32"/>
          <p:cNvSpPr/>
          <p:nvPr/>
        </p:nvSpPr>
        <p:spPr>
          <a:xfrm>
            <a:off x="4855939" y="5950430"/>
            <a:ext cx="648072" cy="3600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SSDA</a:t>
            </a:r>
            <a:endParaRPr lang="sl-SI" dirty="0"/>
          </a:p>
        </p:txBody>
      </p:sp>
      <p:cxnSp>
        <p:nvCxnSpPr>
          <p:cNvPr id="14" name="Raven povezovalnik 13"/>
          <p:cNvCxnSpPr/>
          <p:nvPr/>
        </p:nvCxnSpPr>
        <p:spPr>
          <a:xfrm flipH="1">
            <a:off x="2006818" y="5499973"/>
            <a:ext cx="57324" cy="55558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2127174" y="5553041"/>
            <a:ext cx="1093320" cy="53721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444372" y="4057853"/>
            <a:ext cx="1080120" cy="151216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Other digital archives</a:t>
            </a:r>
            <a:endParaRPr lang="sl-SI" sz="1400" dirty="0">
              <a:solidFill>
                <a:schemeClr val="tx1"/>
              </a:solidFill>
            </a:endParaRPr>
          </a:p>
        </p:txBody>
      </p:sp>
      <p:cxnSp>
        <p:nvCxnSpPr>
          <p:cNvPr id="78" name="Straight Connector 77"/>
          <p:cNvCxnSpPr>
            <a:stCxn id="3" idx="2"/>
            <a:endCxn id="4" idx="0"/>
          </p:cNvCxnSpPr>
          <p:nvPr/>
        </p:nvCxnSpPr>
        <p:spPr>
          <a:xfrm flipH="1">
            <a:off x="3416599" y="3044451"/>
            <a:ext cx="2664296" cy="92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 idx="2"/>
            <a:endCxn id="6" idx="0"/>
          </p:cNvCxnSpPr>
          <p:nvPr/>
        </p:nvCxnSpPr>
        <p:spPr>
          <a:xfrm flipH="1">
            <a:off x="4785591" y="3044451"/>
            <a:ext cx="1295305" cy="92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2"/>
            <a:endCxn id="5" idx="0"/>
          </p:cNvCxnSpPr>
          <p:nvPr/>
        </p:nvCxnSpPr>
        <p:spPr>
          <a:xfrm flipH="1">
            <a:off x="2164387" y="3044450"/>
            <a:ext cx="3916508" cy="932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 idx="2"/>
            <a:endCxn id="7" idx="0"/>
          </p:cNvCxnSpPr>
          <p:nvPr/>
        </p:nvCxnSpPr>
        <p:spPr>
          <a:xfrm flipH="1">
            <a:off x="6066111" y="3044450"/>
            <a:ext cx="14784" cy="97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44" idx="0"/>
          </p:cNvCxnSpPr>
          <p:nvPr/>
        </p:nvCxnSpPr>
        <p:spPr>
          <a:xfrm>
            <a:off x="6073504" y="3033241"/>
            <a:ext cx="3910929" cy="1024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59780" y="5544993"/>
            <a:ext cx="2046699" cy="468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20383" y="5564303"/>
            <a:ext cx="3836571" cy="46292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19536" y="1"/>
            <a:ext cx="8064896" cy="1200329"/>
          </a:xfrm>
          <a:prstGeom prst="rect">
            <a:avLst/>
          </a:prstGeom>
          <a:noFill/>
        </p:spPr>
        <p:txBody>
          <a:bodyPr wrap="square" rtlCol="0">
            <a:spAutoFit/>
          </a:bodyPr>
          <a:lstStyle/>
          <a:p>
            <a:pPr algn="ctr"/>
            <a:r>
              <a:rPr lang="en-GB" sz="3600" dirty="0">
                <a:solidFill>
                  <a:srgbClr val="009999"/>
                </a:solidFill>
              </a:rPr>
              <a:t>A </a:t>
            </a:r>
            <a:r>
              <a:rPr lang="en-GB" sz="3600" dirty="0">
                <a:solidFill>
                  <a:srgbClr val="009999"/>
                </a:solidFill>
              </a:rPr>
              <a:t>network diagram of the Slovenian open access infrastructure</a:t>
            </a:r>
            <a:endParaRPr lang="sl-SI" sz="3600" dirty="0">
              <a:solidFill>
                <a:srgbClr val="009999"/>
              </a:solidFill>
            </a:endParaRPr>
          </a:p>
        </p:txBody>
      </p:sp>
      <p:sp>
        <p:nvSpPr>
          <p:cNvPr id="48" name="Rectangle 6"/>
          <p:cNvSpPr/>
          <p:nvPr/>
        </p:nvSpPr>
        <p:spPr>
          <a:xfrm>
            <a:off x="6815475" y="4057854"/>
            <a:ext cx="1152128" cy="151216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DIRROS</a:t>
            </a:r>
            <a:endParaRPr lang="en-US" sz="2000" dirty="0">
              <a:solidFill>
                <a:schemeClr val="tx1"/>
              </a:solidFill>
            </a:endParaRPr>
          </a:p>
        </p:txBody>
      </p:sp>
      <p:sp>
        <p:nvSpPr>
          <p:cNvPr id="49" name="Rectangle 6"/>
          <p:cNvSpPr/>
          <p:nvPr/>
        </p:nvSpPr>
        <p:spPr>
          <a:xfrm>
            <a:off x="8118944" y="4047806"/>
            <a:ext cx="1152128" cy="151216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REVIS</a:t>
            </a:r>
            <a:endParaRPr lang="en-US" sz="2000" dirty="0">
              <a:solidFill>
                <a:schemeClr val="tx1"/>
              </a:solidFill>
            </a:endParaRPr>
          </a:p>
        </p:txBody>
      </p:sp>
      <p:sp>
        <p:nvSpPr>
          <p:cNvPr id="53" name="Pravokotnik 52"/>
          <p:cNvSpPr/>
          <p:nvPr/>
        </p:nvSpPr>
        <p:spPr>
          <a:xfrm>
            <a:off x="5709054" y="6030868"/>
            <a:ext cx="648072" cy="26930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dLib</a:t>
            </a:r>
            <a:endParaRPr lang="sl-SI" dirty="0"/>
          </a:p>
        </p:txBody>
      </p:sp>
      <p:sp>
        <p:nvSpPr>
          <p:cNvPr id="54" name="Pravokotnik 53"/>
          <p:cNvSpPr/>
          <p:nvPr/>
        </p:nvSpPr>
        <p:spPr>
          <a:xfrm>
            <a:off x="8518168" y="6013281"/>
            <a:ext cx="1091511" cy="33430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DKMORS</a:t>
            </a:r>
            <a:endParaRPr lang="sl-SI" dirty="0"/>
          </a:p>
        </p:txBody>
      </p:sp>
      <p:sp>
        <p:nvSpPr>
          <p:cNvPr id="55" name="Pravokotnik 54"/>
          <p:cNvSpPr/>
          <p:nvPr/>
        </p:nvSpPr>
        <p:spPr>
          <a:xfrm>
            <a:off x="6548183" y="5987544"/>
            <a:ext cx="1778929" cy="32292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Videolectures.NET</a:t>
            </a:r>
            <a:endParaRPr lang="sl-SI" dirty="0"/>
          </a:p>
        </p:txBody>
      </p:sp>
      <p:sp>
        <p:nvSpPr>
          <p:cNvPr id="56" name="Pravokotnik 55"/>
          <p:cNvSpPr/>
          <p:nvPr/>
        </p:nvSpPr>
        <p:spPr>
          <a:xfrm>
            <a:off x="9787288" y="6011943"/>
            <a:ext cx="1049422" cy="30715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solidFill>
                  <a:schemeClr val="tx1"/>
                </a:solidFill>
              </a:rPr>
              <a:t>ZRC SAZU</a:t>
            </a:r>
            <a:endParaRPr lang="sl-SI" dirty="0"/>
          </a:p>
        </p:txBody>
      </p:sp>
      <p:cxnSp>
        <p:nvCxnSpPr>
          <p:cNvPr id="58" name="Straight Connector 88"/>
          <p:cNvCxnSpPr>
            <a:endCxn id="49" idx="0"/>
          </p:cNvCxnSpPr>
          <p:nvPr/>
        </p:nvCxnSpPr>
        <p:spPr>
          <a:xfrm>
            <a:off x="6012110" y="3066736"/>
            <a:ext cx="2682898" cy="981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88"/>
          <p:cNvCxnSpPr>
            <a:endCxn id="48" idx="0"/>
          </p:cNvCxnSpPr>
          <p:nvPr/>
        </p:nvCxnSpPr>
        <p:spPr>
          <a:xfrm>
            <a:off x="6101379" y="3074610"/>
            <a:ext cx="1290161" cy="983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92"/>
          <p:cNvCxnSpPr>
            <a:endCxn id="54" idx="0"/>
          </p:cNvCxnSpPr>
          <p:nvPr/>
        </p:nvCxnSpPr>
        <p:spPr>
          <a:xfrm flipH="1">
            <a:off x="9063924" y="5588816"/>
            <a:ext cx="765454" cy="424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92"/>
          <p:cNvCxnSpPr>
            <a:endCxn id="33" idx="0"/>
          </p:cNvCxnSpPr>
          <p:nvPr/>
        </p:nvCxnSpPr>
        <p:spPr>
          <a:xfrm flipH="1">
            <a:off x="5179975" y="5574350"/>
            <a:ext cx="4726431" cy="376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92"/>
          <p:cNvCxnSpPr/>
          <p:nvPr/>
        </p:nvCxnSpPr>
        <p:spPr>
          <a:xfrm flipH="1">
            <a:off x="7353559" y="5601039"/>
            <a:ext cx="2538966" cy="489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92"/>
          <p:cNvCxnSpPr>
            <a:endCxn id="56" idx="0"/>
          </p:cNvCxnSpPr>
          <p:nvPr/>
        </p:nvCxnSpPr>
        <p:spPr>
          <a:xfrm>
            <a:off x="9892524" y="5588816"/>
            <a:ext cx="419475" cy="4231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872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149672" y="2256532"/>
            <a:ext cx="2448272" cy="10081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Institutional</a:t>
            </a:r>
            <a:r>
              <a:rPr lang="sl-SI" dirty="0"/>
              <a:t> </a:t>
            </a:r>
            <a:r>
              <a:rPr lang="en-GB" dirty="0"/>
              <a:t>repository</a:t>
            </a:r>
            <a:endParaRPr lang="en-GB" dirty="0"/>
          </a:p>
        </p:txBody>
      </p:sp>
      <p:sp>
        <p:nvSpPr>
          <p:cNvPr id="3" name="Pravokotnik 2"/>
          <p:cNvSpPr/>
          <p:nvPr/>
        </p:nvSpPr>
        <p:spPr>
          <a:xfrm>
            <a:off x="399108" y="2184524"/>
            <a:ext cx="1849552" cy="11881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ARNES AAI or University authentication system</a:t>
            </a:r>
            <a:endParaRPr lang="en-US" sz="1600" dirty="0"/>
          </a:p>
        </p:txBody>
      </p:sp>
      <p:sp>
        <p:nvSpPr>
          <p:cNvPr id="4" name="Pravokotnik 3"/>
          <p:cNvSpPr/>
          <p:nvPr/>
        </p:nvSpPr>
        <p:spPr>
          <a:xfrm>
            <a:off x="4474152" y="3952148"/>
            <a:ext cx="1800200" cy="1080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 Science Slovenia</a:t>
            </a:r>
            <a:endParaRPr lang="en-US" dirty="0"/>
          </a:p>
        </p:txBody>
      </p:sp>
      <p:pic>
        <p:nvPicPr>
          <p:cNvPr id="5" name="Picture 8" descr="D:\Projekti\ODUN\dogodek Ljubljana-rektorska konferenca\Mobilne aplikacije\iOS_03.png"/>
          <p:cNvPicPr>
            <a:picLocks noChangeAspect="1" noChangeArrowheads="1"/>
          </p:cNvPicPr>
          <p:nvPr/>
        </p:nvPicPr>
        <p:blipFill>
          <a:blip r:embed="rId3" cstate="print"/>
          <a:srcRect/>
          <a:stretch>
            <a:fillRect/>
          </a:stretch>
        </p:blipFill>
        <p:spPr bwMode="auto">
          <a:xfrm>
            <a:off x="4318657" y="312316"/>
            <a:ext cx="689883" cy="1296144"/>
          </a:xfrm>
          <a:prstGeom prst="rect">
            <a:avLst/>
          </a:prstGeom>
          <a:noFill/>
        </p:spPr>
      </p:pic>
      <p:pic>
        <p:nvPicPr>
          <p:cNvPr id="6" name="Picture 2" descr="D:\Projekti\ODUN\dogodek Ljubljana-rektorska konferenca\Mobilne aplikacije\LOGO_Android.png"/>
          <p:cNvPicPr>
            <a:picLocks noChangeAspect="1" noChangeArrowheads="1"/>
          </p:cNvPicPr>
          <p:nvPr/>
        </p:nvPicPr>
        <p:blipFill>
          <a:blip r:embed="rId4" cstate="print"/>
          <a:srcRect/>
          <a:stretch>
            <a:fillRect/>
          </a:stretch>
        </p:blipFill>
        <p:spPr bwMode="auto">
          <a:xfrm>
            <a:off x="5051214" y="136942"/>
            <a:ext cx="807119" cy="807120"/>
          </a:xfrm>
          <a:prstGeom prst="rect">
            <a:avLst/>
          </a:prstGeom>
          <a:noFill/>
        </p:spPr>
      </p:pic>
      <p:pic>
        <p:nvPicPr>
          <p:cNvPr id="7" name="Picture 4" descr="D:\Projekti\ODUN\dogodek Ljubljana-rektorska konferenca\Mobilne aplikacije\LOGO_WindowsMobile.png"/>
          <p:cNvPicPr>
            <a:picLocks noChangeAspect="1" noChangeArrowheads="1"/>
          </p:cNvPicPr>
          <p:nvPr/>
        </p:nvPicPr>
        <p:blipFill>
          <a:blip r:embed="rId5" cstate="print"/>
          <a:srcRect/>
          <a:stretch>
            <a:fillRect/>
          </a:stretch>
        </p:blipFill>
        <p:spPr bwMode="auto">
          <a:xfrm>
            <a:off x="5070695" y="1154015"/>
            <a:ext cx="1037631" cy="288032"/>
          </a:xfrm>
          <a:prstGeom prst="rect">
            <a:avLst/>
          </a:prstGeom>
          <a:noFill/>
        </p:spPr>
      </p:pic>
      <p:pic>
        <p:nvPicPr>
          <p:cNvPr id="8" name="Picture 3" descr="D:\Projekti\ODUN\dogodek Ljubljana-rektorska konferenca\Mobilne aplikacije\LOGO_iOS.png"/>
          <p:cNvPicPr>
            <a:picLocks noChangeAspect="1" noChangeArrowheads="1"/>
          </p:cNvPicPr>
          <p:nvPr/>
        </p:nvPicPr>
        <p:blipFill>
          <a:blip r:embed="rId6" cstate="print"/>
          <a:srcRect/>
          <a:stretch>
            <a:fillRect/>
          </a:stretch>
        </p:blipFill>
        <p:spPr bwMode="auto">
          <a:xfrm>
            <a:off x="3585944" y="569448"/>
            <a:ext cx="781880" cy="781881"/>
          </a:xfrm>
          <a:prstGeom prst="rect">
            <a:avLst/>
          </a:prstGeom>
          <a:noFill/>
        </p:spPr>
      </p:pic>
      <p:pic>
        <p:nvPicPr>
          <p:cNvPr id="1026" name="Picture 2" descr="Domača stran COBIS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5272" y="3914647"/>
            <a:ext cx="1606244" cy="3114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1756" y="4292638"/>
            <a:ext cx="1622272" cy="39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ravokotnik 8"/>
          <p:cNvSpPr/>
          <p:nvPr/>
        </p:nvSpPr>
        <p:spPr>
          <a:xfrm>
            <a:off x="7815932" y="1608460"/>
            <a:ext cx="1296144" cy="23436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OpenAIRE,</a:t>
            </a:r>
          </a:p>
          <a:p>
            <a:pPr algn="ctr"/>
            <a:r>
              <a:rPr lang="sl-SI" dirty="0"/>
              <a:t>DART-Europe,</a:t>
            </a:r>
          </a:p>
          <a:p>
            <a:pPr algn="ctr"/>
            <a:r>
              <a:rPr lang="sl-SI" dirty="0"/>
              <a:t>BASE,</a:t>
            </a:r>
          </a:p>
          <a:p>
            <a:pPr algn="ctr"/>
            <a:r>
              <a:rPr lang="sl-SI" dirty="0"/>
              <a:t>ROAR,</a:t>
            </a:r>
          </a:p>
          <a:p>
            <a:pPr algn="ctr"/>
            <a:r>
              <a:rPr lang="sl-SI" dirty="0"/>
              <a:t>OpenDOAR</a:t>
            </a:r>
          </a:p>
          <a:p>
            <a:pPr algn="ctr"/>
            <a:r>
              <a:rPr lang="sl-SI" dirty="0"/>
              <a:t>…</a:t>
            </a:r>
            <a:endParaRPr lang="en-US" dirty="0"/>
          </a:p>
        </p:txBody>
      </p:sp>
      <p:sp>
        <p:nvSpPr>
          <p:cNvPr id="10" name="Pravokotnik 9"/>
          <p:cNvSpPr/>
          <p:nvPr/>
        </p:nvSpPr>
        <p:spPr>
          <a:xfrm>
            <a:off x="6519788" y="446126"/>
            <a:ext cx="1374300" cy="781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err="1"/>
              <a:t>Institutional</a:t>
            </a:r>
            <a:r>
              <a:rPr lang="en-GB" dirty="0"/>
              <a:t>Web</a:t>
            </a:r>
            <a:r>
              <a:rPr lang="sl-SI" dirty="0"/>
              <a:t> </a:t>
            </a:r>
            <a:r>
              <a:rPr lang="en-GB" dirty="0"/>
              <a:t>servers</a:t>
            </a:r>
            <a:endParaRPr lang="en-GB" dirty="0"/>
          </a:p>
        </p:txBody>
      </p:sp>
      <p:sp>
        <p:nvSpPr>
          <p:cNvPr id="11" name="Pravokotnik 10"/>
          <p:cNvSpPr/>
          <p:nvPr/>
        </p:nvSpPr>
        <p:spPr>
          <a:xfrm>
            <a:off x="390124" y="4060804"/>
            <a:ext cx="1858536" cy="8743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University academic information system</a:t>
            </a:r>
            <a:endParaRPr lang="en-US" sz="1600" dirty="0"/>
          </a:p>
        </p:txBody>
      </p:sp>
      <p:sp>
        <p:nvSpPr>
          <p:cNvPr id="12" name="Pravokotnik 11"/>
          <p:cNvSpPr/>
          <p:nvPr/>
        </p:nvSpPr>
        <p:spPr>
          <a:xfrm>
            <a:off x="406176" y="446126"/>
            <a:ext cx="1842484" cy="7818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UL document management system</a:t>
            </a:r>
            <a:endParaRPr lang="en-US" sz="1600" dirty="0"/>
          </a:p>
        </p:txBody>
      </p:sp>
      <p:sp>
        <p:nvSpPr>
          <p:cNvPr id="13" name="Pravokotnik 12"/>
          <p:cNvSpPr/>
          <p:nvPr/>
        </p:nvSpPr>
        <p:spPr>
          <a:xfrm>
            <a:off x="197126" y="5623253"/>
            <a:ext cx="1337940" cy="660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EPrints repositories</a:t>
            </a:r>
            <a:endParaRPr lang="en-US" sz="1600" dirty="0"/>
          </a:p>
        </p:txBody>
      </p:sp>
      <p:sp>
        <p:nvSpPr>
          <p:cNvPr id="14" name="Pravokotnik 13"/>
          <p:cNvSpPr/>
          <p:nvPr/>
        </p:nvSpPr>
        <p:spPr>
          <a:xfrm>
            <a:off x="3249156" y="5593232"/>
            <a:ext cx="1009794" cy="6600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dLib.si</a:t>
            </a:r>
            <a:endParaRPr lang="en-US" dirty="0"/>
          </a:p>
        </p:txBody>
      </p:sp>
      <p:sp>
        <p:nvSpPr>
          <p:cNvPr id="15" name="Pravokotnik 14"/>
          <p:cNvSpPr/>
          <p:nvPr/>
        </p:nvSpPr>
        <p:spPr>
          <a:xfrm>
            <a:off x="4573891" y="5612953"/>
            <a:ext cx="1441191" cy="674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Videolectures.NET</a:t>
            </a:r>
            <a:endParaRPr lang="en-US" sz="1600" dirty="0"/>
          </a:p>
        </p:txBody>
      </p:sp>
      <p:sp>
        <p:nvSpPr>
          <p:cNvPr id="16" name="Pravokotnik 15"/>
          <p:cNvSpPr/>
          <p:nvPr/>
        </p:nvSpPr>
        <p:spPr>
          <a:xfrm>
            <a:off x="6375772" y="5607429"/>
            <a:ext cx="1224136" cy="6702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DKMORS</a:t>
            </a:r>
            <a:endParaRPr lang="en-US" dirty="0"/>
          </a:p>
        </p:txBody>
      </p:sp>
      <p:sp>
        <p:nvSpPr>
          <p:cNvPr id="19" name="Pravokotnik 18"/>
          <p:cNvSpPr/>
          <p:nvPr/>
        </p:nvSpPr>
        <p:spPr>
          <a:xfrm>
            <a:off x="7887940" y="5607430"/>
            <a:ext cx="1224136" cy="6458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Other sources</a:t>
            </a:r>
            <a:endParaRPr lang="en-US" dirty="0"/>
          </a:p>
        </p:txBody>
      </p:sp>
      <p:cxnSp>
        <p:nvCxnSpPr>
          <p:cNvPr id="21" name="Raven puščični povezovalnik 20"/>
          <p:cNvCxnSpPr>
            <a:stCxn id="2" idx="0"/>
            <a:endCxn id="5" idx="2"/>
          </p:cNvCxnSpPr>
          <p:nvPr/>
        </p:nvCxnSpPr>
        <p:spPr>
          <a:xfrm flipH="1" flipV="1">
            <a:off x="4663598" y="1608460"/>
            <a:ext cx="710210" cy="64807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flipV="1">
            <a:off x="1665686" y="3027440"/>
            <a:ext cx="2535734" cy="1042915"/>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p:cNvCxnSpPr/>
          <p:nvPr/>
        </p:nvCxnSpPr>
        <p:spPr>
          <a:xfrm flipH="1" flipV="1">
            <a:off x="2248660" y="816372"/>
            <a:ext cx="1901012" cy="172819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ven puščični povezovalnik 31"/>
          <p:cNvCxnSpPr>
            <a:stCxn id="11" idx="0"/>
            <a:endCxn id="3" idx="2"/>
          </p:cNvCxnSpPr>
          <p:nvPr/>
        </p:nvCxnSpPr>
        <p:spPr>
          <a:xfrm flipV="1">
            <a:off x="1319392" y="3372657"/>
            <a:ext cx="4492" cy="688147"/>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p:cNvCxnSpPr>
            <a:stCxn id="1026" idx="0"/>
          </p:cNvCxnSpPr>
          <p:nvPr/>
        </p:nvCxnSpPr>
        <p:spPr>
          <a:xfrm flipV="1">
            <a:off x="3268394" y="3264644"/>
            <a:ext cx="1553132" cy="650002"/>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Raven puščični povezovalnik 42"/>
          <p:cNvCxnSpPr>
            <a:stCxn id="2" idx="0"/>
            <a:endCxn id="10" idx="2"/>
          </p:cNvCxnSpPr>
          <p:nvPr/>
        </p:nvCxnSpPr>
        <p:spPr>
          <a:xfrm flipV="1">
            <a:off x="5373808" y="1228006"/>
            <a:ext cx="1833130" cy="10285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Raven puščični povezovalnik 44"/>
          <p:cNvCxnSpPr>
            <a:stCxn id="2" idx="3"/>
          </p:cNvCxnSpPr>
          <p:nvPr/>
        </p:nvCxnSpPr>
        <p:spPr>
          <a:xfrm>
            <a:off x="6597944" y="2760588"/>
            <a:ext cx="1217988"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stCxn id="2" idx="2"/>
          </p:cNvCxnSpPr>
          <p:nvPr/>
        </p:nvCxnSpPr>
        <p:spPr>
          <a:xfrm>
            <a:off x="5373808" y="3264644"/>
            <a:ext cx="0" cy="68750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Raven puščični povezovalnik 52"/>
          <p:cNvCxnSpPr/>
          <p:nvPr/>
        </p:nvCxnSpPr>
        <p:spPr>
          <a:xfrm flipV="1">
            <a:off x="615132" y="4772926"/>
            <a:ext cx="3959342" cy="82582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Raven puščični povezovalnik 54"/>
          <p:cNvCxnSpPr>
            <a:stCxn id="14" idx="0"/>
          </p:cNvCxnSpPr>
          <p:nvPr/>
        </p:nvCxnSpPr>
        <p:spPr>
          <a:xfrm flipV="1">
            <a:off x="3754054" y="5032269"/>
            <a:ext cx="1224977" cy="56096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8" name="Raven puščični povezovalnik 1047"/>
          <p:cNvCxnSpPr>
            <a:stCxn id="11" idx="3"/>
            <a:endCxn id="4" idx="1"/>
          </p:cNvCxnSpPr>
          <p:nvPr/>
        </p:nvCxnSpPr>
        <p:spPr>
          <a:xfrm flipV="1">
            <a:off x="2248660" y="4492209"/>
            <a:ext cx="2225492" cy="5747"/>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2" name="Raven puščični povezovalnik 1051"/>
          <p:cNvCxnSpPr>
            <a:stCxn id="1031" idx="1"/>
            <a:endCxn id="4" idx="3"/>
          </p:cNvCxnSpPr>
          <p:nvPr/>
        </p:nvCxnSpPr>
        <p:spPr>
          <a:xfrm flipH="1">
            <a:off x="6274352" y="4490706"/>
            <a:ext cx="1207404" cy="15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4" name="Raven puščični povezovalnik 1053"/>
          <p:cNvCxnSpPr/>
          <p:nvPr/>
        </p:nvCxnSpPr>
        <p:spPr>
          <a:xfrm flipV="1">
            <a:off x="5245200" y="5022020"/>
            <a:ext cx="0" cy="57121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0" name="Raven puščični povezovalnik 1059"/>
          <p:cNvCxnSpPr>
            <a:stCxn id="1026" idx="3"/>
          </p:cNvCxnSpPr>
          <p:nvPr/>
        </p:nvCxnSpPr>
        <p:spPr>
          <a:xfrm>
            <a:off x="4071516" y="4070354"/>
            <a:ext cx="402636"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5" name="Raven puščični povezovalnik 1064"/>
          <p:cNvCxnSpPr>
            <a:stCxn id="16" idx="0"/>
          </p:cNvCxnSpPr>
          <p:nvPr/>
        </p:nvCxnSpPr>
        <p:spPr>
          <a:xfrm flipH="1" flipV="1">
            <a:off x="5915344" y="5032269"/>
            <a:ext cx="1072497" cy="575161"/>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7" name="Raven puščični povezovalnik 1066"/>
          <p:cNvCxnSpPr>
            <a:stCxn id="19" idx="0"/>
          </p:cNvCxnSpPr>
          <p:nvPr/>
        </p:nvCxnSpPr>
        <p:spPr>
          <a:xfrm flipH="1" flipV="1">
            <a:off x="6274352" y="4844027"/>
            <a:ext cx="2225656" cy="7634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7" name="Raven puščični povezovalnik 1076"/>
          <p:cNvCxnSpPr>
            <a:stCxn id="2" idx="1"/>
            <a:endCxn id="3" idx="3"/>
          </p:cNvCxnSpPr>
          <p:nvPr/>
        </p:nvCxnSpPr>
        <p:spPr>
          <a:xfrm flipH="1">
            <a:off x="2248660" y="2760588"/>
            <a:ext cx="1901012" cy="1800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0" name="PoljeZBesedilom 1099"/>
          <p:cNvSpPr txBox="1"/>
          <p:nvPr/>
        </p:nvSpPr>
        <p:spPr>
          <a:xfrm>
            <a:off x="4965559" y="1510611"/>
            <a:ext cx="1362829" cy="584775"/>
          </a:xfrm>
          <a:prstGeom prst="rect">
            <a:avLst/>
          </a:prstGeom>
          <a:noFill/>
        </p:spPr>
        <p:txBody>
          <a:bodyPr wrap="square" rtlCol="0">
            <a:spAutoFit/>
          </a:bodyPr>
          <a:lstStyle/>
          <a:p>
            <a:r>
              <a:rPr lang="sl-SI" sz="1600" dirty="0"/>
              <a:t>JavaScript API</a:t>
            </a:r>
          </a:p>
          <a:p>
            <a:pPr algn="ctr"/>
            <a:r>
              <a:rPr lang="sl-SI" sz="1600" dirty="0"/>
              <a:t>RSS</a:t>
            </a:r>
            <a:endParaRPr lang="en-US" sz="1600" dirty="0"/>
          </a:p>
        </p:txBody>
      </p:sp>
      <p:sp>
        <p:nvSpPr>
          <p:cNvPr id="1101" name="PoljeZBesedilom 1100"/>
          <p:cNvSpPr txBox="1"/>
          <p:nvPr/>
        </p:nvSpPr>
        <p:spPr>
          <a:xfrm>
            <a:off x="6648208" y="2256532"/>
            <a:ext cx="1063164" cy="369332"/>
          </a:xfrm>
          <a:prstGeom prst="rect">
            <a:avLst/>
          </a:prstGeom>
          <a:noFill/>
        </p:spPr>
        <p:txBody>
          <a:bodyPr wrap="square" rtlCol="0">
            <a:spAutoFit/>
          </a:bodyPr>
          <a:lstStyle/>
          <a:p>
            <a:r>
              <a:rPr lang="sl-SI" dirty="0"/>
              <a:t>OAI-PMH</a:t>
            </a:r>
            <a:endParaRPr lang="en-US" dirty="0"/>
          </a:p>
        </p:txBody>
      </p:sp>
      <p:sp>
        <p:nvSpPr>
          <p:cNvPr id="1102" name="PoljeZBesedilom 1101"/>
          <p:cNvSpPr txBox="1"/>
          <p:nvPr/>
        </p:nvSpPr>
        <p:spPr>
          <a:xfrm>
            <a:off x="2487340" y="2400548"/>
            <a:ext cx="1314628" cy="338554"/>
          </a:xfrm>
          <a:prstGeom prst="rect">
            <a:avLst/>
          </a:prstGeom>
          <a:noFill/>
        </p:spPr>
        <p:txBody>
          <a:bodyPr wrap="square" rtlCol="0">
            <a:spAutoFit/>
          </a:bodyPr>
          <a:lstStyle/>
          <a:p>
            <a:r>
              <a:rPr lang="sl-SI" sz="1600" dirty="0"/>
              <a:t>XML or LDAP</a:t>
            </a:r>
            <a:endParaRPr lang="en-US" sz="1600" dirty="0"/>
          </a:p>
        </p:txBody>
      </p:sp>
      <p:sp>
        <p:nvSpPr>
          <p:cNvPr id="1103" name="PoljeZBesedilom 1102"/>
          <p:cNvSpPr txBox="1"/>
          <p:nvPr/>
        </p:nvSpPr>
        <p:spPr>
          <a:xfrm>
            <a:off x="1816734" y="1464444"/>
            <a:ext cx="1533480" cy="338554"/>
          </a:xfrm>
          <a:prstGeom prst="rect">
            <a:avLst/>
          </a:prstGeom>
          <a:noFill/>
        </p:spPr>
        <p:txBody>
          <a:bodyPr wrap="square" rtlCol="0">
            <a:spAutoFit/>
          </a:bodyPr>
          <a:lstStyle/>
          <a:p>
            <a:r>
              <a:rPr lang="sl-SI" sz="1600" dirty="0"/>
              <a:t>web service</a:t>
            </a:r>
            <a:endParaRPr lang="en-US" sz="1600" dirty="0"/>
          </a:p>
        </p:txBody>
      </p:sp>
      <p:sp>
        <p:nvSpPr>
          <p:cNvPr id="1104" name="PoljeZBesedilom 1103"/>
          <p:cNvSpPr txBox="1"/>
          <p:nvPr/>
        </p:nvSpPr>
        <p:spPr>
          <a:xfrm>
            <a:off x="2225096" y="3116275"/>
            <a:ext cx="1172244" cy="615553"/>
          </a:xfrm>
          <a:prstGeom prst="rect">
            <a:avLst/>
          </a:prstGeom>
          <a:noFill/>
        </p:spPr>
        <p:txBody>
          <a:bodyPr wrap="none" rtlCol="0">
            <a:spAutoFit/>
          </a:bodyPr>
          <a:lstStyle/>
          <a:p>
            <a:r>
              <a:rPr lang="sl-SI" sz="1600" dirty="0"/>
              <a:t>w</a:t>
            </a:r>
            <a:r>
              <a:rPr lang="sl-SI" sz="1600" dirty="0"/>
              <a:t>eb </a:t>
            </a:r>
            <a:r>
              <a:rPr lang="sl-SI" sz="1600" dirty="0"/>
              <a:t>service</a:t>
            </a:r>
            <a:endParaRPr lang="en-US" sz="1600" dirty="0"/>
          </a:p>
          <a:p>
            <a:endParaRPr lang="en-US" dirty="0"/>
          </a:p>
        </p:txBody>
      </p:sp>
      <p:sp>
        <p:nvSpPr>
          <p:cNvPr id="1105" name="Pravokotnik 1104"/>
          <p:cNvSpPr/>
          <p:nvPr/>
        </p:nvSpPr>
        <p:spPr>
          <a:xfrm>
            <a:off x="2621323" y="4497955"/>
            <a:ext cx="1172244" cy="338554"/>
          </a:xfrm>
          <a:prstGeom prst="rect">
            <a:avLst/>
          </a:prstGeom>
        </p:spPr>
        <p:txBody>
          <a:bodyPr wrap="none">
            <a:spAutoFit/>
          </a:bodyPr>
          <a:lstStyle/>
          <a:p>
            <a:r>
              <a:rPr lang="sl-SI" sz="1600" dirty="0"/>
              <a:t>w</a:t>
            </a:r>
            <a:r>
              <a:rPr lang="sl-SI" sz="1600" dirty="0"/>
              <a:t>eb </a:t>
            </a:r>
            <a:r>
              <a:rPr lang="sl-SI" sz="1600" dirty="0"/>
              <a:t>service</a:t>
            </a:r>
            <a:endParaRPr lang="en-US" sz="1600" dirty="0"/>
          </a:p>
        </p:txBody>
      </p:sp>
      <p:sp>
        <p:nvSpPr>
          <p:cNvPr id="1106" name="Pravokotnik 1105"/>
          <p:cNvSpPr/>
          <p:nvPr/>
        </p:nvSpPr>
        <p:spPr>
          <a:xfrm>
            <a:off x="169036" y="5252100"/>
            <a:ext cx="863954" cy="307777"/>
          </a:xfrm>
          <a:prstGeom prst="rect">
            <a:avLst/>
          </a:prstGeom>
        </p:spPr>
        <p:txBody>
          <a:bodyPr wrap="none">
            <a:spAutoFit/>
          </a:bodyPr>
          <a:lstStyle/>
          <a:p>
            <a:r>
              <a:rPr lang="sl-SI" sz="1400" dirty="0"/>
              <a:t>OAI-PMH</a:t>
            </a:r>
            <a:endParaRPr lang="en-US" sz="1400" dirty="0"/>
          </a:p>
        </p:txBody>
      </p:sp>
      <p:sp>
        <p:nvSpPr>
          <p:cNvPr id="1107" name="Pravokotnik 1106"/>
          <p:cNvSpPr/>
          <p:nvPr/>
        </p:nvSpPr>
        <p:spPr>
          <a:xfrm>
            <a:off x="6578819" y="5215341"/>
            <a:ext cx="768031" cy="276999"/>
          </a:xfrm>
          <a:prstGeom prst="rect">
            <a:avLst/>
          </a:prstGeom>
        </p:spPr>
        <p:txBody>
          <a:bodyPr wrap="none">
            <a:spAutoFit/>
          </a:bodyPr>
          <a:lstStyle/>
          <a:p>
            <a:r>
              <a:rPr lang="sl-SI" sz="1200" dirty="0"/>
              <a:t>OAI-PMH</a:t>
            </a:r>
            <a:endParaRPr lang="en-US" sz="1200" dirty="0"/>
          </a:p>
        </p:txBody>
      </p:sp>
      <p:sp>
        <p:nvSpPr>
          <p:cNvPr id="1108" name="PoljeZBesedilom 1107"/>
          <p:cNvSpPr txBox="1"/>
          <p:nvPr/>
        </p:nvSpPr>
        <p:spPr>
          <a:xfrm>
            <a:off x="3523839" y="5252100"/>
            <a:ext cx="807119" cy="307777"/>
          </a:xfrm>
          <a:prstGeom prst="rect">
            <a:avLst/>
          </a:prstGeom>
          <a:noFill/>
        </p:spPr>
        <p:txBody>
          <a:bodyPr wrap="square" rtlCol="0">
            <a:spAutoFit/>
          </a:bodyPr>
          <a:lstStyle/>
          <a:p>
            <a:r>
              <a:rPr lang="sl-SI" sz="1400" dirty="0"/>
              <a:t>XML</a:t>
            </a:r>
            <a:endParaRPr lang="en-US" sz="1400" dirty="0"/>
          </a:p>
        </p:txBody>
      </p:sp>
      <p:sp>
        <p:nvSpPr>
          <p:cNvPr id="1109" name="PoljeZBesedilom 1108"/>
          <p:cNvSpPr txBox="1"/>
          <p:nvPr/>
        </p:nvSpPr>
        <p:spPr>
          <a:xfrm>
            <a:off x="5231771" y="5233205"/>
            <a:ext cx="626562" cy="307777"/>
          </a:xfrm>
          <a:prstGeom prst="rect">
            <a:avLst/>
          </a:prstGeom>
          <a:noFill/>
        </p:spPr>
        <p:txBody>
          <a:bodyPr wrap="square" rtlCol="0">
            <a:spAutoFit/>
          </a:bodyPr>
          <a:lstStyle/>
          <a:p>
            <a:r>
              <a:rPr lang="sl-SI" sz="1400" dirty="0"/>
              <a:t>JSON</a:t>
            </a:r>
            <a:endParaRPr lang="en-US" sz="1400" dirty="0"/>
          </a:p>
        </p:txBody>
      </p:sp>
      <p:sp>
        <p:nvSpPr>
          <p:cNvPr id="1110" name="PoljeZBesedilom 1109"/>
          <p:cNvSpPr txBox="1"/>
          <p:nvPr/>
        </p:nvSpPr>
        <p:spPr>
          <a:xfrm>
            <a:off x="6290373" y="4123361"/>
            <a:ext cx="1335600" cy="338554"/>
          </a:xfrm>
          <a:prstGeom prst="rect">
            <a:avLst/>
          </a:prstGeom>
          <a:noFill/>
        </p:spPr>
        <p:txBody>
          <a:bodyPr wrap="square" rtlCol="0">
            <a:spAutoFit/>
          </a:bodyPr>
          <a:lstStyle/>
          <a:p>
            <a:r>
              <a:rPr lang="sl-SI" sz="1600" dirty="0"/>
              <a:t>web service</a:t>
            </a:r>
            <a:endParaRPr lang="en-US" sz="1600" dirty="0"/>
          </a:p>
        </p:txBody>
      </p:sp>
      <p:sp>
        <p:nvSpPr>
          <p:cNvPr id="1111" name="PoljeZBesedilom 1110"/>
          <p:cNvSpPr txBox="1"/>
          <p:nvPr/>
        </p:nvSpPr>
        <p:spPr>
          <a:xfrm>
            <a:off x="7821736" y="4902492"/>
            <a:ext cx="1512168" cy="461665"/>
          </a:xfrm>
          <a:prstGeom prst="rect">
            <a:avLst/>
          </a:prstGeom>
          <a:noFill/>
        </p:spPr>
        <p:txBody>
          <a:bodyPr wrap="square" rtlCol="0">
            <a:spAutoFit/>
          </a:bodyPr>
          <a:lstStyle/>
          <a:p>
            <a:r>
              <a:rPr lang="sl-SI" sz="1200" dirty="0"/>
              <a:t>XML, web service, OAI-PMH</a:t>
            </a:r>
            <a:endParaRPr lang="en-US" sz="1200" dirty="0"/>
          </a:p>
        </p:txBody>
      </p:sp>
      <p:sp>
        <p:nvSpPr>
          <p:cNvPr id="1112" name="PoljeZBesedilom 1111"/>
          <p:cNvSpPr txBox="1"/>
          <p:nvPr/>
        </p:nvSpPr>
        <p:spPr>
          <a:xfrm>
            <a:off x="5408127" y="3410469"/>
            <a:ext cx="1316212" cy="338554"/>
          </a:xfrm>
          <a:prstGeom prst="rect">
            <a:avLst/>
          </a:prstGeom>
          <a:noFill/>
        </p:spPr>
        <p:txBody>
          <a:bodyPr wrap="square" rtlCol="0">
            <a:spAutoFit/>
          </a:bodyPr>
          <a:lstStyle/>
          <a:p>
            <a:r>
              <a:rPr lang="sl-SI" sz="1600" dirty="0"/>
              <a:t>web service</a:t>
            </a:r>
            <a:endParaRPr lang="en-US" sz="1600" dirty="0"/>
          </a:p>
        </p:txBody>
      </p:sp>
      <p:sp>
        <p:nvSpPr>
          <p:cNvPr id="1113" name="PoljeZBesedilom 1112"/>
          <p:cNvSpPr txBox="1"/>
          <p:nvPr/>
        </p:nvSpPr>
        <p:spPr>
          <a:xfrm>
            <a:off x="3917729" y="3576092"/>
            <a:ext cx="1100974" cy="338554"/>
          </a:xfrm>
          <a:prstGeom prst="rect">
            <a:avLst/>
          </a:prstGeom>
          <a:noFill/>
        </p:spPr>
        <p:txBody>
          <a:bodyPr wrap="square" rtlCol="0">
            <a:spAutoFit/>
          </a:bodyPr>
          <a:lstStyle/>
          <a:p>
            <a:r>
              <a:rPr lang="sl-SI" sz="1600" dirty="0"/>
              <a:t>SRU/SRW</a:t>
            </a:r>
            <a:endParaRPr lang="en-US" sz="1600" dirty="0"/>
          </a:p>
        </p:txBody>
      </p:sp>
      <p:sp>
        <p:nvSpPr>
          <p:cNvPr id="1114" name="Pravokotnik 1113"/>
          <p:cNvSpPr/>
          <p:nvPr/>
        </p:nvSpPr>
        <p:spPr>
          <a:xfrm>
            <a:off x="615133" y="3424052"/>
            <a:ext cx="779381" cy="584775"/>
          </a:xfrm>
          <a:prstGeom prst="rect">
            <a:avLst/>
          </a:prstGeom>
        </p:spPr>
        <p:txBody>
          <a:bodyPr wrap="none">
            <a:spAutoFit/>
          </a:bodyPr>
          <a:lstStyle/>
          <a:p>
            <a:r>
              <a:rPr lang="sl-SI" sz="1600" dirty="0"/>
              <a:t>XML or</a:t>
            </a:r>
          </a:p>
          <a:p>
            <a:r>
              <a:rPr lang="sl-SI" sz="1600" dirty="0"/>
              <a:t>LDAP</a:t>
            </a:r>
            <a:endParaRPr lang="en-US" sz="1600" dirty="0"/>
          </a:p>
        </p:txBody>
      </p:sp>
      <p:sp>
        <p:nvSpPr>
          <p:cNvPr id="17" name="PoljeZBesedilom 16"/>
          <p:cNvSpPr txBox="1"/>
          <p:nvPr/>
        </p:nvSpPr>
        <p:spPr>
          <a:xfrm>
            <a:off x="9252952" y="2316924"/>
            <a:ext cx="2817128" cy="2616101"/>
          </a:xfrm>
          <a:prstGeom prst="rect">
            <a:avLst/>
          </a:prstGeom>
          <a:noFill/>
        </p:spPr>
        <p:txBody>
          <a:bodyPr wrap="square" rtlCol="0">
            <a:spAutoFit/>
          </a:bodyPr>
          <a:lstStyle/>
          <a:p>
            <a:pPr algn="ctr"/>
            <a:r>
              <a:rPr lang="en-GB" sz="2800" dirty="0">
                <a:solidFill>
                  <a:srgbClr val="009999"/>
                </a:solidFill>
              </a:rPr>
              <a:t>The institutional repository linked to external systems and the national </a:t>
            </a:r>
            <a:r>
              <a:rPr lang="en-GB" sz="2800" dirty="0">
                <a:solidFill>
                  <a:srgbClr val="009999"/>
                </a:solidFill>
              </a:rPr>
              <a:t> </a:t>
            </a:r>
            <a:r>
              <a:rPr lang="en-GB" sz="2800" dirty="0">
                <a:solidFill>
                  <a:srgbClr val="009999"/>
                </a:solidFill>
              </a:rPr>
              <a:t>portal</a:t>
            </a:r>
            <a:endParaRPr lang="sl-SI" sz="2800" dirty="0">
              <a:solidFill>
                <a:srgbClr val="009999"/>
              </a:solidFill>
            </a:endParaRPr>
          </a:p>
          <a:p>
            <a:endParaRPr lang="sl-SI" sz="2400" dirty="0"/>
          </a:p>
        </p:txBody>
      </p:sp>
      <p:sp>
        <p:nvSpPr>
          <p:cNvPr id="56" name="Pravokotnik 55"/>
          <p:cNvSpPr/>
          <p:nvPr/>
        </p:nvSpPr>
        <p:spPr>
          <a:xfrm>
            <a:off x="1695368" y="5612952"/>
            <a:ext cx="1337940" cy="6600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t>Social Science Data </a:t>
            </a:r>
            <a:r>
              <a:rPr lang="sl-SI" sz="1600" dirty="0" err="1"/>
              <a:t>Archives</a:t>
            </a:r>
            <a:endParaRPr lang="en-US" sz="1600" dirty="0"/>
          </a:p>
        </p:txBody>
      </p:sp>
      <p:cxnSp>
        <p:nvCxnSpPr>
          <p:cNvPr id="57" name="Raven puščični povezovalnik 56"/>
          <p:cNvCxnSpPr/>
          <p:nvPr/>
        </p:nvCxnSpPr>
        <p:spPr>
          <a:xfrm flipV="1">
            <a:off x="2170684" y="4925327"/>
            <a:ext cx="2556191" cy="69314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PoljeZBesedilom 23"/>
          <p:cNvSpPr txBox="1"/>
          <p:nvPr/>
        </p:nvSpPr>
        <p:spPr>
          <a:xfrm>
            <a:off x="1824675" y="5271901"/>
            <a:ext cx="1204058" cy="307777"/>
          </a:xfrm>
          <a:prstGeom prst="rect">
            <a:avLst/>
          </a:prstGeom>
          <a:noFill/>
        </p:spPr>
        <p:txBody>
          <a:bodyPr wrap="square" rtlCol="0">
            <a:spAutoFit/>
          </a:bodyPr>
          <a:lstStyle/>
          <a:p>
            <a:r>
              <a:rPr lang="sl-SI" sz="1400" dirty="0"/>
              <a:t>SRU/SRW</a:t>
            </a:r>
            <a:endParaRPr lang="en-GB" sz="1400" dirty="0"/>
          </a:p>
        </p:txBody>
      </p:sp>
    </p:spTree>
    <p:extLst>
      <p:ext uri="{BB962C8B-B14F-4D97-AF65-F5344CB8AC3E}">
        <p14:creationId xmlns:p14="http://schemas.microsoft.com/office/powerpoint/2010/main" val="3348302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745" y="260287"/>
            <a:ext cx="9036496" cy="1569660"/>
          </a:xfrm>
          <a:prstGeom prst="rect">
            <a:avLst/>
          </a:prstGeom>
          <a:noFill/>
        </p:spPr>
        <p:txBody>
          <a:bodyPr wrap="square" rtlCol="0">
            <a:spAutoFit/>
          </a:bodyPr>
          <a:lstStyle/>
          <a:p>
            <a:pPr algn="ctr"/>
            <a:r>
              <a:rPr lang="en-GB" sz="3200" dirty="0">
                <a:solidFill>
                  <a:srgbClr val="009999"/>
                </a:solidFill>
              </a:rPr>
              <a:t>A </a:t>
            </a:r>
            <a:r>
              <a:rPr lang="en-GB" sz="3200" dirty="0">
                <a:solidFill>
                  <a:srgbClr val="009999"/>
                </a:solidFill>
              </a:rPr>
              <a:t>sequence diagram of final study work submission and publication at the universities of Maribor and of Nova Gorica</a:t>
            </a:r>
            <a:endParaRPr lang="sl-SI" sz="3200" dirty="0">
              <a:solidFill>
                <a:srgbClr val="009999"/>
              </a:solidFill>
            </a:endParaRP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745" y="1718607"/>
            <a:ext cx="9144000" cy="4278154"/>
          </a:xfrm>
          <a:prstGeom prst="rect">
            <a:avLst/>
          </a:prstGeom>
        </p:spPr>
      </p:pic>
    </p:spTree>
    <p:extLst>
      <p:ext uri="{BB962C8B-B14F-4D97-AF65-F5344CB8AC3E}">
        <p14:creationId xmlns:p14="http://schemas.microsoft.com/office/powerpoint/2010/main" val="405587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592" y="0"/>
            <a:ext cx="7416824" cy="1938992"/>
          </a:xfrm>
          <a:prstGeom prst="rect">
            <a:avLst/>
          </a:prstGeom>
          <a:noFill/>
        </p:spPr>
        <p:txBody>
          <a:bodyPr wrap="square" rtlCol="0">
            <a:spAutoFit/>
          </a:bodyPr>
          <a:lstStyle/>
          <a:p>
            <a:pPr algn="ctr"/>
            <a:r>
              <a:rPr lang="en-GB" sz="3600" dirty="0">
                <a:solidFill>
                  <a:srgbClr val="009999"/>
                </a:solidFill>
              </a:rPr>
              <a:t>A </a:t>
            </a:r>
            <a:r>
              <a:rPr lang="en-GB" sz="3600" dirty="0">
                <a:solidFill>
                  <a:srgbClr val="009999"/>
                </a:solidFill>
              </a:rPr>
              <a:t>sequence diagram of research item submission and publication</a:t>
            </a:r>
            <a:r>
              <a:rPr lang="en-GB" sz="4000" dirty="0"/>
              <a:t> </a:t>
            </a:r>
            <a:endParaRPr lang="sl-SI" sz="4000" dirty="0"/>
          </a:p>
          <a:p>
            <a:endParaRPr lang="sl-SI" sz="40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4108"/>
            <a:ext cx="9144000" cy="5413892"/>
          </a:xfrm>
          <a:prstGeom prst="rect">
            <a:avLst/>
          </a:prstGeom>
        </p:spPr>
      </p:pic>
    </p:spTree>
    <p:extLst>
      <p:ext uri="{BB962C8B-B14F-4D97-AF65-F5344CB8AC3E}">
        <p14:creationId xmlns:p14="http://schemas.microsoft.com/office/powerpoint/2010/main" val="4090636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dirty="0" err="1" smtClean="0"/>
              <a:t>Documents</a:t>
            </a:r>
            <a:r>
              <a:rPr lang="sl-SI" dirty="0" smtClean="0"/>
              <a:t> </a:t>
            </a:r>
            <a:r>
              <a:rPr lang="sl-SI" dirty="0" err="1" smtClean="0"/>
              <a:t>that</a:t>
            </a:r>
            <a:r>
              <a:rPr lang="sl-SI" dirty="0" smtClean="0"/>
              <a:t> are base </a:t>
            </a:r>
            <a:r>
              <a:rPr lang="sl-SI" dirty="0" err="1" smtClean="0"/>
              <a:t>for</a:t>
            </a:r>
            <a:r>
              <a:rPr lang="sl-SI" dirty="0" smtClean="0"/>
              <a:t> </a:t>
            </a:r>
            <a:r>
              <a:rPr lang="sl-SI" dirty="0" err="1" smtClean="0"/>
              <a:t>supporting</a:t>
            </a:r>
            <a:r>
              <a:rPr lang="sl-SI" dirty="0" smtClean="0"/>
              <a:t> </a:t>
            </a:r>
            <a:r>
              <a:rPr lang="sl-SI" dirty="0" err="1" smtClean="0"/>
              <a:t>of</a:t>
            </a:r>
            <a:r>
              <a:rPr lang="sl-SI" dirty="0" smtClean="0"/>
              <a:t> </a:t>
            </a:r>
            <a:r>
              <a:rPr lang="sl-SI" dirty="0" err="1" smtClean="0"/>
              <a:t>academic</a:t>
            </a:r>
            <a:r>
              <a:rPr lang="sl-SI" dirty="0" smtClean="0"/>
              <a:t> </a:t>
            </a:r>
            <a:r>
              <a:rPr lang="sl-SI" dirty="0" err="1" smtClean="0"/>
              <a:t>integrity</a:t>
            </a:r>
            <a:r>
              <a:rPr lang="sl-SI" dirty="0" smtClean="0"/>
              <a:t> at </a:t>
            </a:r>
            <a:r>
              <a:rPr lang="sl-SI" dirty="0" err="1" smtClean="0"/>
              <a:t>Slovenian</a:t>
            </a:r>
            <a:r>
              <a:rPr lang="sl-SI" dirty="0" smtClean="0"/>
              <a:t> </a:t>
            </a:r>
            <a:r>
              <a:rPr lang="sl-SI" dirty="0" err="1" smtClean="0"/>
              <a:t>universities</a:t>
            </a:r>
            <a:endParaRPr lang="en-GB" dirty="0"/>
          </a:p>
        </p:txBody>
      </p:sp>
      <p:sp>
        <p:nvSpPr>
          <p:cNvPr id="3" name="Označba mesta vsebine 2"/>
          <p:cNvSpPr>
            <a:spLocks noGrp="1"/>
          </p:cNvSpPr>
          <p:nvPr>
            <p:ph idx="1"/>
          </p:nvPr>
        </p:nvSpPr>
        <p:spPr/>
        <p:txBody>
          <a:bodyPr>
            <a:normAutofit fontScale="92500" lnSpcReduction="20000"/>
          </a:bodyPr>
          <a:lstStyle/>
          <a:p>
            <a:r>
              <a:rPr lang="sl-SI" dirty="0" smtClean="0"/>
              <a:t>Statute.</a:t>
            </a:r>
          </a:p>
          <a:p>
            <a:r>
              <a:rPr lang="sl-SI" dirty="0" err="1" smtClean="0"/>
              <a:t>Code</a:t>
            </a:r>
            <a:r>
              <a:rPr lang="sl-SI" dirty="0" smtClean="0"/>
              <a:t> </a:t>
            </a:r>
            <a:r>
              <a:rPr lang="sl-SI" dirty="0" err="1" smtClean="0"/>
              <a:t>of</a:t>
            </a:r>
            <a:r>
              <a:rPr lang="sl-SI" dirty="0" smtClean="0"/>
              <a:t> </a:t>
            </a:r>
            <a:r>
              <a:rPr lang="sl-SI" dirty="0" err="1" smtClean="0"/>
              <a:t>Ethics</a:t>
            </a:r>
            <a:r>
              <a:rPr lang="sl-SI" dirty="0" smtClean="0"/>
              <a:t>.</a:t>
            </a:r>
          </a:p>
          <a:p>
            <a:r>
              <a:rPr lang="en-GB" dirty="0"/>
              <a:t>The European</a:t>
            </a:r>
            <a:r>
              <a:rPr lang="sl-SI" dirty="0"/>
              <a:t> </a:t>
            </a:r>
            <a:r>
              <a:rPr lang="en-GB" dirty="0"/>
              <a:t>Code of Conduct for</a:t>
            </a:r>
            <a:r>
              <a:rPr lang="sl-SI" dirty="0"/>
              <a:t> </a:t>
            </a:r>
            <a:r>
              <a:rPr lang="en-GB" dirty="0"/>
              <a:t>Research </a:t>
            </a:r>
            <a:r>
              <a:rPr lang="en-GB" dirty="0" smtClean="0"/>
              <a:t>Integrity</a:t>
            </a:r>
            <a:r>
              <a:rPr lang="sl-SI" dirty="0" smtClean="0"/>
              <a:t>.</a:t>
            </a:r>
          </a:p>
          <a:p>
            <a:r>
              <a:rPr lang="sl-SI" dirty="0" err="1" smtClean="0"/>
              <a:t>Rules</a:t>
            </a:r>
            <a:r>
              <a:rPr lang="en-US" dirty="0" smtClean="0"/>
              <a:t> </a:t>
            </a:r>
            <a:r>
              <a:rPr lang="en-US" dirty="0"/>
              <a:t>on </a:t>
            </a:r>
            <a:r>
              <a:rPr lang="sl-SI" dirty="0"/>
              <a:t>p</a:t>
            </a:r>
            <a:r>
              <a:rPr lang="en-US" dirty="0" err="1" smtClean="0"/>
              <a:t>rotection</a:t>
            </a:r>
            <a:r>
              <a:rPr lang="en-US" dirty="0" smtClean="0"/>
              <a:t> </a:t>
            </a:r>
            <a:r>
              <a:rPr lang="en-US" dirty="0"/>
              <a:t>of </a:t>
            </a:r>
            <a:r>
              <a:rPr lang="sl-SI" dirty="0" smtClean="0"/>
              <a:t>i</a:t>
            </a:r>
            <a:r>
              <a:rPr lang="en-US" dirty="0" err="1" smtClean="0"/>
              <a:t>ntellectual</a:t>
            </a:r>
            <a:r>
              <a:rPr lang="en-US" dirty="0" smtClean="0"/>
              <a:t> </a:t>
            </a:r>
            <a:r>
              <a:rPr lang="sl-SI" dirty="0" smtClean="0"/>
              <a:t>p</a:t>
            </a:r>
            <a:r>
              <a:rPr lang="en-US" dirty="0" err="1" smtClean="0"/>
              <a:t>roperty</a:t>
            </a:r>
            <a:r>
              <a:rPr lang="sl-SI" dirty="0" smtClean="0"/>
              <a:t>.</a:t>
            </a:r>
          </a:p>
          <a:p>
            <a:r>
              <a:rPr lang="sl-SI" dirty="0" smtClean="0"/>
              <a:t>Open </a:t>
            </a:r>
            <a:r>
              <a:rPr lang="sl-SI" dirty="0" err="1" smtClean="0"/>
              <a:t>access</a:t>
            </a:r>
            <a:r>
              <a:rPr lang="sl-SI" dirty="0" smtClean="0"/>
              <a:t> </a:t>
            </a:r>
            <a:r>
              <a:rPr lang="sl-SI" dirty="0" err="1" smtClean="0"/>
              <a:t>policy</a:t>
            </a:r>
            <a:r>
              <a:rPr lang="sl-SI" dirty="0" smtClean="0"/>
              <a:t>.</a:t>
            </a:r>
          </a:p>
          <a:p>
            <a:r>
              <a:rPr lang="en-US" dirty="0"/>
              <a:t>Rules on verifying and assessing </a:t>
            </a:r>
            <a:r>
              <a:rPr lang="sl-SI" dirty="0" err="1" smtClean="0"/>
              <a:t>student‘s</a:t>
            </a:r>
            <a:r>
              <a:rPr lang="sl-SI" dirty="0" smtClean="0"/>
              <a:t> </a:t>
            </a:r>
            <a:r>
              <a:rPr lang="en-US" dirty="0" smtClean="0"/>
              <a:t>knowledge</a:t>
            </a:r>
            <a:r>
              <a:rPr lang="sl-SI" dirty="0" smtClean="0"/>
              <a:t>.</a:t>
            </a:r>
          </a:p>
          <a:p>
            <a:r>
              <a:rPr lang="sl-SI" dirty="0" err="1" smtClean="0"/>
              <a:t>Rules</a:t>
            </a:r>
            <a:r>
              <a:rPr lang="sl-SI" dirty="0" smtClean="0"/>
              <a:t> </a:t>
            </a:r>
            <a:r>
              <a:rPr lang="sl-SI" dirty="0" err="1"/>
              <a:t>of</a:t>
            </a:r>
            <a:r>
              <a:rPr lang="sl-SI" dirty="0"/>
              <a:t> </a:t>
            </a:r>
            <a:r>
              <a:rPr lang="sl-SI" dirty="0" err="1"/>
              <a:t>preparation</a:t>
            </a:r>
            <a:r>
              <a:rPr lang="sl-SI" dirty="0"/>
              <a:t> </a:t>
            </a:r>
            <a:r>
              <a:rPr lang="sl-SI" dirty="0" err="1"/>
              <a:t>and</a:t>
            </a:r>
            <a:r>
              <a:rPr lang="sl-SI" dirty="0"/>
              <a:t> </a:t>
            </a:r>
            <a:r>
              <a:rPr lang="sl-SI" dirty="0" err="1"/>
              <a:t>defence</a:t>
            </a:r>
            <a:r>
              <a:rPr lang="sl-SI" dirty="0"/>
              <a:t> </a:t>
            </a:r>
            <a:r>
              <a:rPr lang="sl-SI" dirty="0" err="1"/>
              <a:t>of</a:t>
            </a:r>
            <a:r>
              <a:rPr lang="sl-SI" dirty="0"/>
              <a:t> </a:t>
            </a:r>
            <a:r>
              <a:rPr lang="sl-SI" dirty="0" err="1"/>
              <a:t>final</a:t>
            </a:r>
            <a:r>
              <a:rPr lang="sl-SI" dirty="0"/>
              <a:t> </a:t>
            </a:r>
            <a:r>
              <a:rPr lang="sl-SI" dirty="0" err="1"/>
              <a:t>study</a:t>
            </a:r>
            <a:r>
              <a:rPr lang="sl-SI" dirty="0"/>
              <a:t> </a:t>
            </a:r>
            <a:r>
              <a:rPr lang="sl-SI" dirty="0" err="1" smtClean="0"/>
              <a:t>works</a:t>
            </a:r>
            <a:r>
              <a:rPr lang="sl-SI" dirty="0" smtClean="0"/>
              <a:t>.</a:t>
            </a:r>
            <a:endParaRPr lang="sl-SI" dirty="0"/>
          </a:p>
          <a:p>
            <a:r>
              <a:rPr lang="sl-SI" dirty="0"/>
              <a:t>I</a:t>
            </a:r>
            <a:r>
              <a:rPr lang="en-US" dirty="0" err="1"/>
              <a:t>nstructions</a:t>
            </a:r>
            <a:r>
              <a:rPr lang="en-US" dirty="0"/>
              <a:t> </a:t>
            </a:r>
            <a:r>
              <a:rPr lang="sl-SI" dirty="0" err="1"/>
              <a:t>for</a:t>
            </a:r>
            <a:r>
              <a:rPr lang="sl-SI" dirty="0"/>
              <a:t> </a:t>
            </a:r>
            <a:r>
              <a:rPr lang="en-US" dirty="0"/>
              <a:t>checking the similarity of the content</a:t>
            </a:r>
            <a:r>
              <a:rPr lang="sl-SI" dirty="0"/>
              <a:t> in </a:t>
            </a:r>
            <a:r>
              <a:rPr lang="en-US" dirty="0"/>
              <a:t>the final </a:t>
            </a:r>
            <a:r>
              <a:rPr lang="sl-SI" dirty="0" err="1"/>
              <a:t>study</a:t>
            </a:r>
            <a:r>
              <a:rPr lang="sl-SI" dirty="0"/>
              <a:t> </a:t>
            </a:r>
            <a:r>
              <a:rPr lang="sl-SI" dirty="0" err="1"/>
              <a:t>work</a:t>
            </a:r>
            <a:r>
              <a:rPr lang="sl-SI" dirty="0"/>
              <a:t>.</a:t>
            </a:r>
          </a:p>
          <a:p>
            <a:r>
              <a:rPr lang="sl-SI" dirty="0" err="1" smtClean="0"/>
              <a:t>Plagiarism</a:t>
            </a:r>
            <a:r>
              <a:rPr lang="sl-SI" dirty="0" smtClean="0"/>
              <a:t> </a:t>
            </a:r>
            <a:r>
              <a:rPr lang="sl-SI" dirty="0" err="1" smtClean="0"/>
              <a:t>policy</a:t>
            </a:r>
            <a:r>
              <a:rPr lang="sl-SI" dirty="0" smtClean="0"/>
              <a:t>.</a:t>
            </a:r>
          </a:p>
          <a:p>
            <a:r>
              <a:rPr lang="sl-SI" dirty="0" err="1" smtClean="0"/>
              <a:t>Guides</a:t>
            </a:r>
            <a:r>
              <a:rPr lang="sl-SI" dirty="0" smtClean="0"/>
              <a:t> </a:t>
            </a:r>
            <a:r>
              <a:rPr lang="sl-SI" dirty="0" err="1" smtClean="0"/>
              <a:t>for</a:t>
            </a:r>
            <a:r>
              <a:rPr lang="sl-SI" dirty="0" smtClean="0"/>
              <a:t> </a:t>
            </a:r>
            <a:r>
              <a:rPr lang="sl-SI" dirty="0" err="1" smtClean="0"/>
              <a:t>plagiarism</a:t>
            </a:r>
            <a:r>
              <a:rPr lang="sl-SI" dirty="0" smtClean="0"/>
              <a:t> </a:t>
            </a:r>
            <a:r>
              <a:rPr lang="sl-SI" dirty="0" err="1" smtClean="0"/>
              <a:t>prevention</a:t>
            </a:r>
            <a:r>
              <a:rPr lang="sl-SI" dirty="0" smtClean="0"/>
              <a:t> </a:t>
            </a:r>
            <a:r>
              <a:rPr lang="sl-SI" dirty="0" err="1" smtClean="0"/>
              <a:t>and</a:t>
            </a:r>
            <a:r>
              <a:rPr lang="sl-SI" dirty="0" smtClean="0"/>
              <a:t> </a:t>
            </a:r>
            <a:r>
              <a:rPr lang="sl-SI" dirty="0" err="1" smtClean="0"/>
              <a:t>awareness</a:t>
            </a:r>
            <a:r>
              <a:rPr lang="sl-SI" dirty="0" smtClean="0"/>
              <a:t>.</a:t>
            </a:r>
          </a:p>
        </p:txBody>
      </p:sp>
      <p:sp>
        <p:nvSpPr>
          <p:cNvPr id="6" name="Rectangle 3"/>
          <p:cNvSpPr>
            <a:spLocks noChangeArrowheads="1"/>
          </p:cNvSpPr>
          <p:nvPr/>
        </p:nvSpPr>
        <p:spPr bwMode="auto">
          <a:xfrm>
            <a:off x="1828801" y="394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sl-SI" altLang="sl-SI" dirty="0">
              <a:latin typeface="Arial" panose="020B0604020202020204" pitchFamily="34" charset="0"/>
            </a:endParaRPr>
          </a:p>
        </p:txBody>
      </p:sp>
      <p:sp>
        <p:nvSpPr>
          <p:cNvPr id="7" name="Rectangle 4"/>
          <p:cNvSpPr>
            <a:spLocks noChangeArrowheads="1"/>
          </p:cNvSpPr>
          <p:nvPr/>
        </p:nvSpPr>
        <p:spPr bwMode="auto">
          <a:xfrm>
            <a:off x="1981201" y="5473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sl-SI" altLang="sl-SI" dirty="0">
              <a:latin typeface="Arial" panose="020B0604020202020204" pitchFamily="34" charset="0"/>
            </a:endParaRPr>
          </a:p>
        </p:txBody>
      </p:sp>
    </p:spTree>
    <p:extLst>
      <p:ext uri="{BB962C8B-B14F-4D97-AF65-F5344CB8AC3E}">
        <p14:creationId xmlns:p14="http://schemas.microsoft.com/office/powerpoint/2010/main" val="323852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9144000" cy="369332"/>
          </a:xfrm>
          <a:prstGeom prst="rect">
            <a:avLst/>
          </a:prstGeom>
          <a:noFill/>
        </p:spPr>
        <p:txBody>
          <a:bodyPr wrap="square" rtlCol="0">
            <a:spAutoFit/>
          </a:bodyPr>
          <a:lstStyle/>
          <a:p>
            <a:pPr algn="ctr"/>
            <a:r>
              <a:rPr lang="en-GB" dirty="0"/>
              <a:t> </a:t>
            </a:r>
            <a:endParaRPr lang="sl-SI" sz="3200" dirty="0"/>
          </a:p>
        </p:txBody>
      </p:sp>
      <p:sp>
        <p:nvSpPr>
          <p:cNvPr id="5" name="Naslov 4"/>
          <p:cNvSpPr>
            <a:spLocks noGrp="1"/>
          </p:cNvSpPr>
          <p:nvPr>
            <p:ph type="title"/>
          </p:nvPr>
        </p:nvSpPr>
        <p:spPr/>
        <p:txBody>
          <a:bodyPr>
            <a:normAutofit/>
          </a:bodyPr>
          <a:lstStyle/>
          <a:p>
            <a:pPr algn="ctr"/>
            <a:r>
              <a:rPr lang="sl-SI" dirty="0" err="1" smtClean="0"/>
              <a:t>User</a:t>
            </a:r>
            <a:r>
              <a:rPr lang="sl-SI" dirty="0" smtClean="0"/>
              <a:t> </a:t>
            </a:r>
            <a:r>
              <a:rPr lang="sl-SI" dirty="0" err="1" smtClean="0"/>
              <a:t>interface</a:t>
            </a:r>
            <a:r>
              <a:rPr lang="sl-SI" dirty="0" smtClean="0"/>
              <a:t> </a:t>
            </a:r>
            <a:r>
              <a:rPr lang="sl-SI" dirty="0" err="1" smtClean="0"/>
              <a:t>of</a:t>
            </a:r>
            <a:r>
              <a:rPr lang="sl-SI" dirty="0" smtClean="0"/>
              <a:t> </a:t>
            </a:r>
            <a:r>
              <a:rPr lang="sl-SI" dirty="0" err="1" smtClean="0"/>
              <a:t>Slovenian</a:t>
            </a:r>
            <a:r>
              <a:rPr lang="sl-SI" dirty="0" smtClean="0"/>
              <a:t> </a:t>
            </a:r>
            <a:r>
              <a:rPr lang="sl-SI" dirty="0" err="1" smtClean="0"/>
              <a:t>plagiarism</a:t>
            </a:r>
            <a:r>
              <a:rPr lang="sl-SI" dirty="0" smtClean="0"/>
              <a:t> </a:t>
            </a:r>
            <a:r>
              <a:rPr lang="sl-SI" dirty="0" err="1" smtClean="0"/>
              <a:t>detection</a:t>
            </a:r>
            <a:r>
              <a:rPr lang="sl-SI" dirty="0" smtClean="0"/>
              <a:t> </a:t>
            </a:r>
            <a:r>
              <a:rPr lang="sl-SI" dirty="0" err="1"/>
              <a:t>s</a:t>
            </a:r>
            <a:r>
              <a:rPr lang="sl-SI" dirty="0" err="1" smtClean="0"/>
              <a:t>ystem</a:t>
            </a:r>
            <a:endParaRPr lang="en-GB" dirty="0"/>
          </a:p>
        </p:txBody>
      </p:sp>
      <p:pic>
        <p:nvPicPr>
          <p:cNvPr id="6" name="Slika 5"/>
          <p:cNvPicPr>
            <a:picLocks noChangeAspect="1"/>
          </p:cNvPicPr>
          <p:nvPr/>
        </p:nvPicPr>
        <p:blipFill>
          <a:blip r:embed="rId3"/>
          <a:stretch>
            <a:fillRect/>
          </a:stretch>
        </p:blipFill>
        <p:spPr>
          <a:xfrm>
            <a:off x="1703513" y="1692277"/>
            <a:ext cx="8731533" cy="3708449"/>
          </a:xfrm>
          <a:prstGeom prst="rect">
            <a:avLst/>
          </a:prstGeom>
        </p:spPr>
      </p:pic>
    </p:spTree>
    <p:extLst>
      <p:ext uri="{BB962C8B-B14F-4D97-AF65-F5344CB8AC3E}">
        <p14:creationId xmlns:p14="http://schemas.microsoft.com/office/powerpoint/2010/main" val="189690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pPr algn="ctr"/>
            <a:r>
              <a:rPr lang="sl-SI" dirty="0" err="1" smtClean="0"/>
              <a:t>Our</a:t>
            </a:r>
            <a:r>
              <a:rPr lang="sl-SI" dirty="0" smtClean="0"/>
              <a:t> test </a:t>
            </a:r>
            <a:r>
              <a:rPr lang="sl-SI" dirty="0" err="1" smtClean="0"/>
              <a:t>corpus</a:t>
            </a:r>
            <a:r>
              <a:rPr lang="sl-SI" dirty="0" smtClean="0"/>
              <a:t> </a:t>
            </a:r>
            <a:r>
              <a:rPr lang="sl-SI" dirty="0" err="1" smtClean="0"/>
              <a:t>of</a:t>
            </a:r>
            <a:r>
              <a:rPr lang="sl-SI" dirty="0" smtClean="0"/>
              <a:t> 80011 </a:t>
            </a:r>
            <a:r>
              <a:rPr lang="sl-SI" dirty="0" err="1" smtClean="0"/>
              <a:t>documents</a:t>
            </a:r>
            <a:r>
              <a:rPr lang="sl-SI" dirty="0" smtClean="0"/>
              <a:t> (</a:t>
            </a:r>
            <a:r>
              <a:rPr lang="sl-SI" dirty="0" err="1" smtClean="0"/>
              <a:t>average</a:t>
            </a:r>
            <a:r>
              <a:rPr lang="sl-SI" dirty="0" smtClean="0"/>
              <a:t> </a:t>
            </a:r>
            <a:r>
              <a:rPr lang="sl-SI" dirty="0" err="1" smtClean="0"/>
              <a:t>similarity</a:t>
            </a:r>
            <a:r>
              <a:rPr lang="sl-SI" dirty="0"/>
              <a:t> </a:t>
            </a:r>
            <a:r>
              <a:rPr lang="sl-SI" dirty="0" smtClean="0"/>
              <a:t>is 19,29%)</a:t>
            </a:r>
            <a:endParaRPr lang="en-GB" dirty="0"/>
          </a:p>
        </p:txBody>
      </p:sp>
      <p:graphicFrame>
        <p:nvGraphicFramePr>
          <p:cNvPr id="4" name="Tabela 3"/>
          <p:cNvGraphicFramePr>
            <a:graphicFrameLocks noGrp="1"/>
          </p:cNvGraphicFramePr>
          <p:nvPr>
            <p:extLst/>
          </p:nvPr>
        </p:nvGraphicFramePr>
        <p:xfrm>
          <a:off x="1991544" y="1628799"/>
          <a:ext cx="7704857" cy="4428904"/>
        </p:xfrm>
        <a:graphic>
          <a:graphicData uri="http://schemas.openxmlformats.org/drawingml/2006/table">
            <a:tbl>
              <a:tblPr>
                <a:tableStyleId>{5C22544A-7EE6-4342-B048-85BDC9FD1C3A}</a:tableStyleId>
              </a:tblPr>
              <a:tblGrid>
                <a:gridCol w="1728193"/>
                <a:gridCol w="1080120"/>
                <a:gridCol w="1152128"/>
                <a:gridCol w="936104"/>
                <a:gridCol w="1296144"/>
                <a:gridCol w="1512168"/>
              </a:tblGrid>
              <a:tr h="574424">
                <a:tc>
                  <a:txBody>
                    <a:bodyPr/>
                    <a:lstStyle/>
                    <a:p>
                      <a:pPr algn="l" fontAlgn="b"/>
                      <a:r>
                        <a:rPr lang="sl-SI" sz="1400" u="none" strike="noStrike" dirty="0">
                          <a:solidFill>
                            <a:srgbClr val="00B050"/>
                          </a:solidFill>
                          <a:effectLst/>
                        </a:rPr>
                        <a:t>SCIENTIFIC AREA</a:t>
                      </a:r>
                      <a:endParaRPr lang="sl-SI" sz="1400" b="1" i="0" u="none" strike="noStrike" dirty="0">
                        <a:solidFill>
                          <a:srgbClr val="00B050"/>
                        </a:solidFill>
                        <a:effectLst/>
                        <a:latin typeface="Calibri" panose="020F0502020204030204" pitchFamily="34" charset="0"/>
                      </a:endParaRPr>
                    </a:p>
                  </a:txBody>
                  <a:tcPr marL="6350" marR="6350" marT="6350" marB="0" anchor="b"/>
                </a:tc>
                <a:tc>
                  <a:txBody>
                    <a:bodyPr/>
                    <a:lstStyle/>
                    <a:p>
                      <a:pPr algn="ctr" fontAlgn="ctr"/>
                      <a:r>
                        <a:rPr lang="sl-SI" sz="1400" u="none" strike="noStrike" dirty="0" err="1">
                          <a:solidFill>
                            <a:schemeClr val="tx2"/>
                          </a:solidFill>
                          <a:effectLst/>
                        </a:rPr>
                        <a:t>number</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a:t>
                      </a:r>
                      <a:r>
                        <a:rPr lang="sl-SI" sz="1400" u="none" strike="noStrike" dirty="0" err="1">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smtClean="0">
                          <a:solidFill>
                            <a:schemeClr val="tx2"/>
                          </a:solidFill>
                          <a:effectLst/>
                        </a:rPr>
                        <a:t>percent</a:t>
                      </a:r>
                      <a:r>
                        <a:rPr lang="sl-SI" sz="1400" u="none" strike="noStrike" dirty="0" smtClean="0">
                          <a:solidFill>
                            <a:schemeClr val="tx2"/>
                          </a:solidFill>
                          <a:effectLst/>
                        </a:rPr>
                        <a:t> </a:t>
                      </a:r>
                      <a:r>
                        <a:rPr lang="sl-SI" sz="1400" u="none" strike="noStrike" dirty="0" err="1" smtClean="0">
                          <a:solidFill>
                            <a:schemeClr val="tx2"/>
                          </a:solidFill>
                          <a:effectLst/>
                        </a:rPr>
                        <a:t>of</a:t>
                      </a:r>
                      <a:r>
                        <a:rPr lang="sl-SI" sz="1400" u="none" strike="noStrike" dirty="0" smtClean="0">
                          <a:solidFill>
                            <a:schemeClr val="tx2"/>
                          </a:solidFill>
                          <a:effectLst/>
                        </a:rPr>
                        <a:t> </a:t>
                      </a:r>
                      <a:r>
                        <a:rPr lang="sl-SI" sz="1400" u="none" strike="noStrike" dirty="0" err="1" smtClean="0">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difference</a:t>
                      </a:r>
                      <a:r>
                        <a:rPr lang="sl-SI" sz="1400" u="none" strike="noStrike" dirty="0">
                          <a:solidFill>
                            <a:schemeClr val="tx2"/>
                          </a:solidFill>
                          <a:effectLst/>
                        </a:rPr>
                        <a:t> </a:t>
                      </a:r>
                      <a:r>
                        <a:rPr lang="sl-SI" sz="1400" u="none" strike="noStrike" dirty="0" err="1">
                          <a:solidFill>
                            <a:schemeClr val="tx2"/>
                          </a:solidFill>
                          <a:effectLst/>
                        </a:rPr>
                        <a:t>from</a:t>
                      </a:r>
                      <a:r>
                        <a:rPr lang="sl-SI" sz="1400" u="none" strike="noStrike" dirty="0">
                          <a:solidFill>
                            <a:schemeClr val="tx2"/>
                          </a:solidFill>
                          <a:effectLst/>
                        </a:rPr>
                        <a:t> </a:t>
                      </a: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a:solidFill>
                            <a:schemeClr val="tx2"/>
                          </a:solidFill>
                          <a:effectLst/>
                        </a:rPr>
                        <a:t>standard </a:t>
                      </a:r>
                      <a:r>
                        <a:rPr lang="sl-SI" sz="1400" u="none" strike="noStrike" dirty="0" err="1">
                          <a:solidFill>
                            <a:schemeClr val="tx2"/>
                          </a:solidFill>
                          <a:effectLst/>
                        </a:rPr>
                        <a:t>deviation</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r>
              <a:tr h="279980">
                <a:tc>
                  <a:txBody>
                    <a:bodyPr/>
                    <a:lstStyle/>
                    <a:p>
                      <a:pPr algn="l" fontAlgn="b"/>
                      <a:r>
                        <a:rPr lang="sl-SI" sz="1100" u="none" strike="noStrike" dirty="0">
                          <a:solidFill>
                            <a:srgbClr val="00B050"/>
                          </a:solidFill>
                          <a:effectLst/>
                        </a:rPr>
                        <a:t>BIOMEDICAL </a:t>
                      </a:r>
                      <a:r>
                        <a:rPr lang="sl-SI" sz="1100" u="none" strike="noStrike" dirty="0" smtClean="0">
                          <a:solidFill>
                            <a:srgbClr val="00B050"/>
                          </a:solidFill>
                          <a:effectLst/>
                        </a:rPr>
                        <a:t>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1250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16,49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2,80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15,49</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a:solidFill>
                            <a:srgbClr val="00B050"/>
                          </a:solidFill>
                          <a:effectLst/>
                        </a:rPr>
                        <a:t>SOCIAL </a:t>
                      </a:r>
                      <a:r>
                        <a:rPr lang="sl-SI" sz="1100" u="none" strike="noStrike" dirty="0" smtClean="0">
                          <a:solidFill>
                            <a:srgbClr val="00B050"/>
                          </a:solidFill>
                          <a:effectLst/>
                        </a:rPr>
                        <a:t>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45442</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56,79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20,46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16,26</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smtClean="0">
                          <a:solidFill>
                            <a:srgbClr val="00B050"/>
                          </a:solidFill>
                          <a:effectLst/>
                        </a:rPr>
                        <a:t>HUMANITIES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1153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15,90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3,39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16,05</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en-US" sz="1100" u="none" strike="noStrike" dirty="0">
                          <a:solidFill>
                            <a:srgbClr val="00B050"/>
                          </a:solidFill>
                          <a:effectLst/>
                        </a:rPr>
                        <a:t>NATURAL SCIENCES AND </a:t>
                      </a:r>
                      <a:r>
                        <a:rPr lang="en-US" sz="1100" u="none" strike="noStrike" dirty="0" smtClean="0">
                          <a:solidFill>
                            <a:srgbClr val="00B050"/>
                          </a:solidFill>
                          <a:effectLst/>
                        </a:rPr>
                        <a:t>MATHEMATICS</a:t>
                      </a:r>
                      <a:endParaRPr lang="en-US"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9908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12,38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14,36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4,93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14,35</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a:solidFill>
                            <a:srgbClr val="00B050"/>
                          </a:solidFill>
                          <a:effectLst/>
                        </a:rPr>
                        <a:t>TECHNOLOGICAL </a:t>
                      </a:r>
                      <a:r>
                        <a:rPr lang="sl-SI" sz="1100" u="none" strike="noStrike" dirty="0" smtClean="0">
                          <a:solidFill>
                            <a:srgbClr val="00B050"/>
                          </a:solidFill>
                          <a:effectLst/>
                        </a:rPr>
                        <a:t>SCIENCES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22258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27,82</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19,43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-0,14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15,11</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b="1" u="none" strike="noStrike" dirty="0">
                          <a:solidFill>
                            <a:schemeClr val="tx1"/>
                          </a:solidFill>
                          <a:effectLst/>
                        </a:rPr>
                        <a:t>SUM</a:t>
                      </a:r>
                      <a:endParaRPr lang="sl-SI" sz="1100" b="1" i="0" u="none" strike="noStrike" dirty="0">
                        <a:solidFill>
                          <a:schemeClr val="tx1"/>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80011</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100,00</a:t>
                      </a:r>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 </a:t>
                      </a:r>
                      <a:endParaRPr lang="sl-SI" sz="1100" b="0" i="0" u="none" strike="noStrike">
                        <a:solidFill>
                          <a:srgbClr val="000000"/>
                        </a:solidFill>
                        <a:effectLst/>
                        <a:latin typeface="Calibri" panose="020F0502020204030204" pitchFamily="34" charset="0"/>
                      </a:endParaRPr>
                    </a:p>
                  </a:txBody>
                  <a:tcPr marL="6350" marR="6350" marT="6350" marB="0" anchor="b"/>
                </a:tc>
              </a:tr>
              <a:tr h="279980">
                <a:tc>
                  <a:txBody>
                    <a:bodyPr/>
                    <a:lstStyle/>
                    <a:p>
                      <a:pPr algn="l" fontAlgn="b"/>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sl-SI" sz="1100" b="0" i="0" u="none" strike="noStrike">
                        <a:solidFill>
                          <a:srgbClr val="000000"/>
                        </a:solidFill>
                        <a:effectLst/>
                        <a:latin typeface="Calibri" panose="020F0502020204030204" pitchFamily="34" charset="0"/>
                      </a:endParaRPr>
                    </a:p>
                  </a:txBody>
                  <a:tcPr marL="6350" marR="6350" marT="6350" marB="0" anchor="b"/>
                </a:tc>
              </a:tr>
              <a:tr h="425738">
                <a:tc>
                  <a:txBody>
                    <a:bodyPr/>
                    <a:lstStyle/>
                    <a:p>
                      <a:pPr algn="l" fontAlgn="b"/>
                      <a:r>
                        <a:rPr lang="sl-SI" sz="1400" u="none" strike="noStrike" dirty="0" err="1">
                          <a:solidFill>
                            <a:srgbClr val="00B050"/>
                          </a:solidFill>
                          <a:effectLst/>
                        </a:rPr>
                        <a:t>Publications</a:t>
                      </a:r>
                      <a:r>
                        <a:rPr lang="sl-SI" sz="1400" u="none" strike="noStrike" dirty="0">
                          <a:solidFill>
                            <a:srgbClr val="00B050"/>
                          </a:solidFill>
                          <a:effectLst/>
                        </a:rPr>
                        <a:t> </a:t>
                      </a:r>
                      <a:r>
                        <a:rPr lang="sl-SI" sz="1400" u="none" strike="noStrike" dirty="0" err="1">
                          <a:solidFill>
                            <a:srgbClr val="00B050"/>
                          </a:solidFill>
                          <a:effectLst/>
                        </a:rPr>
                        <a:t>typology</a:t>
                      </a:r>
                      <a:endParaRPr lang="sl-SI" sz="1400" b="1" i="0" u="none" strike="noStrike" dirty="0">
                        <a:solidFill>
                          <a:srgbClr val="00B050"/>
                        </a:solidFill>
                        <a:effectLst/>
                        <a:latin typeface="Calibri" panose="020F0502020204030204" pitchFamily="34" charset="0"/>
                      </a:endParaRPr>
                    </a:p>
                  </a:txBody>
                  <a:tcPr marL="6350" marR="6350" marT="6350" marB="0" anchor="b"/>
                </a:tc>
                <a:tc>
                  <a:txBody>
                    <a:bodyPr/>
                    <a:lstStyle/>
                    <a:p>
                      <a:pPr algn="ctr" fontAlgn="ctr"/>
                      <a:r>
                        <a:rPr lang="sl-SI" sz="1400" u="none" strike="noStrike" dirty="0" err="1">
                          <a:solidFill>
                            <a:schemeClr val="tx2"/>
                          </a:solidFill>
                          <a:effectLst/>
                        </a:rPr>
                        <a:t>number</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a:t>
                      </a:r>
                      <a:r>
                        <a:rPr lang="sl-SI" sz="1400" u="none" strike="noStrike" dirty="0" err="1">
                          <a:solidFill>
                            <a:schemeClr val="tx2"/>
                          </a:solidFill>
                          <a:effectLst/>
                        </a:rPr>
                        <a:t>publications</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percent</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err="1">
                          <a:solidFill>
                            <a:schemeClr val="tx2"/>
                          </a:solidFill>
                          <a:effectLst/>
                        </a:rPr>
                        <a:t>difference</a:t>
                      </a:r>
                      <a:r>
                        <a:rPr lang="sl-SI" sz="1400" u="none" strike="noStrike" dirty="0">
                          <a:solidFill>
                            <a:schemeClr val="tx2"/>
                          </a:solidFill>
                          <a:effectLst/>
                        </a:rPr>
                        <a:t> </a:t>
                      </a:r>
                      <a:r>
                        <a:rPr lang="sl-SI" sz="1400" u="none" strike="noStrike" dirty="0" err="1">
                          <a:solidFill>
                            <a:schemeClr val="tx2"/>
                          </a:solidFill>
                          <a:effectLst/>
                        </a:rPr>
                        <a:t>from</a:t>
                      </a:r>
                      <a:r>
                        <a:rPr lang="sl-SI" sz="1400" u="none" strike="noStrike" dirty="0">
                          <a:solidFill>
                            <a:schemeClr val="tx2"/>
                          </a:solidFill>
                          <a:effectLst/>
                        </a:rPr>
                        <a:t> </a:t>
                      </a:r>
                      <a:r>
                        <a:rPr lang="sl-SI" sz="1400" u="none" strike="noStrike" dirty="0" err="1">
                          <a:solidFill>
                            <a:schemeClr val="tx2"/>
                          </a:solidFill>
                          <a:effectLst/>
                        </a:rPr>
                        <a:t>average</a:t>
                      </a:r>
                      <a:r>
                        <a:rPr lang="sl-SI" sz="1400" u="none" strike="noStrike" dirty="0">
                          <a:solidFill>
                            <a:schemeClr val="tx2"/>
                          </a:solidFill>
                          <a:effectLst/>
                        </a:rPr>
                        <a:t>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c>
                  <a:txBody>
                    <a:bodyPr/>
                    <a:lstStyle/>
                    <a:p>
                      <a:pPr algn="ctr" fontAlgn="ctr"/>
                      <a:r>
                        <a:rPr lang="sl-SI" sz="1400" u="none" strike="noStrike" dirty="0" smtClean="0">
                          <a:solidFill>
                            <a:schemeClr val="tx2"/>
                          </a:solidFill>
                          <a:effectLst/>
                        </a:rPr>
                        <a:t>standard </a:t>
                      </a:r>
                      <a:r>
                        <a:rPr lang="sl-SI" sz="1400" u="none" strike="noStrike" dirty="0" err="1">
                          <a:solidFill>
                            <a:schemeClr val="tx2"/>
                          </a:solidFill>
                          <a:effectLst/>
                        </a:rPr>
                        <a:t>deviation</a:t>
                      </a:r>
                      <a:r>
                        <a:rPr lang="sl-SI" sz="1400" u="none" strike="noStrike" dirty="0">
                          <a:solidFill>
                            <a:schemeClr val="tx2"/>
                          </a:solidFill>
                          <a:effectLst/>
                        </a:rPr>
                        <a:t> </a:t>
                      </a:r>
                      <a:r>
                        <a:rPr lang="sl-SI" sz="1400" u="none" strike="noStrike" dirty="0" err="1">
                          <a:solidFill>
                            <a:schemeClr val="tx2"/>
                          </a:solidFill>
                          <a:effectLst/>
                        </a:rPr>
                        <a:t>of</a:t>
                      </a:r>
                      <a:r>
                        <a:rPr lang="sl-SI" sz="1400" u="none" strike="noStrike" dirty="0">
                          <a:solidFill>
                            <a:schemeClr val="tx2"/>
                          </a:solidFill>
                          <a:effectLst/>
                        </a:rPr>
                        <a:t> % </a:t>
                      </a:r>
                      <a:r>
                        <a:rPr lang="sl-SI" sz="1400" u="none" strike="noStrike" dirty="0" err="1">
                          <a:solidFill>
                            <a:schemeClr val="tx2"/>
                          </a:solidFill>
                          <a:effectLst/>
                        </a:rPr>
                        <a:t>similarity</a:t>
                      </a:r>
                      <a:endParaRPr lang="sl-SI" sz="1400" b="1" i="0" u="none" strike="noStrike" dirty="0">
                        <a:solidFill>
                          <a:schemeClr val="tx2"/>
                        </a:solidFill>
                        <a:effectLst/>
                        <a:latin typeface="Calibri" panose="020F0502020204030204" pitchFamily="34" charset="0"/>
                      </a:endParaRPr>
                    </a:p>
                  </a:txBody>
                  <a:tcPr marL="6350" marR="6350" marT="6350" marB="0" anchor="ctr"/>
                </a:tc>
              </a:tr>
              <a:tr h="279980">
                <a:tc>
                  <a:txBody>
                    <a:bodyPr/>
                    <a:lstStyle/>
                    <a:p>
                      <a:pPr algn="l" fontAlgn="b"/>
                      <a:r>
                        <a:rPr lang="sl-SI" sz="1100" u="none" strike="noStrike" dirty="0" err="1">
                          <a:solidFill>
                            <a:srgbClr val="00B050"/>
                          </a:solidFill>
                          <a:effectLst/>
                        </a:rPr>
                        <a:t>Scientific</a:t>
                      </a:r>
                      <a:r>
                        <a:rPr lang="sl-SI" sz="1100" u="none" strike="noStrike" dirty="0">
                          <a:solidFill>
                            <a:srgbClr val="00B050"/>
                          </a:solidFill>
                          <a:effectLst/>
                        </a:rPr>
                        <a:t> </a:t>
                      </a:r>
                      <a:r>
                        <a:rPr lang="sl-SI" sz="1100" u="none" strike="noStrike" dirty="0" err="1">
                          <a:solidFill>
                            <a:srgbClr val="00B050"/>
                          </a:solidFill>
                          <a:effectLst/>
                        </a:rPr>
                        <a:t>paper</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3271</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4,09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15,39</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3,90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16,88</a:t>
                      </a:r>
                      <a:endParaRPr lang="sl-SI" sz="1100" b="0" i="0" u="none" strike="noStrike" dirty="0">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err="1">
                          <a:solidFill>
                            <a:srgbClr val="00B050"/>
                          </a:solidFill>
                          <a:effectLst/>
                        </a:rPr>
                        <a:t>BSc</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53327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66,65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20,74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15,78</a:t>
                      </a:r>
                      <a:endParaRPr lang="sl-SI" sz="1100" b="0" i="0" u="none" strike="noStrike" dirty="0">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err="1">
                          <a:solidFill>
                            <a:srgbClr val="00B050"/>
                          </a:solidFill>
                          <a:effectLst/>
                        </a:rPr>
                        <a:t>PhD</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1577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8,56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10,73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9,95</a:t>
                      </a:r>
                      <a:endParaRPr lang="sl-SI" sz="1100" b="0" i="0" u="none" strike="noStrike" dirty="0">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err="1">
                          <a:solidFill>
                            <a:srgbClr val="00B050"/>
                          </a:solidFill>
                          <a:effectLst/>
                        </a:rPr>
                        <a:t>MSc</a:t>
                      </a:r>
                      <a:r>
                        <a:rPr lang="sl-SI" sz="1100" u="none" strike="noStrike" dirty="0">
                          <a:solidFill>
                            <a:srgbClr val="00B050"/>
                          </a:solidFill>
                          <a:effectLst/>
                        </a:rPr>
                        <a:t> </a:t>
                      </a:r>
                      <a:r>
                        <a:rPr lang="sl-SI" sz="1100" u="none" strike="noStrike" dirty="0" err="1">
                          <a:solidFill>
                            <a:srgbClr val="00B050"/>
                          </a:solidFill>
                          <a:effectLst/>
                        </a:rPr>
                        <a:t>thesis</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9906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12,38</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16,84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2,45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13,17</a:t>
                      </a:r>
                      <a:endParaRPr lang="sl-SI" sz="1100" b="0" i="0" u="none" strike="noStrike" dirty="0">
                        <a:solidFill>
                          <a:srgbClr val="000000"/>
                        </a:solidFill>
                        <a:effectLst/>
                        <a:latin typeface="Calibri" panose="020F0502020204030204" pitchFamily="34" charset="0"/>
                      </a:endParaRPr>
                    </a:p>
                  </a:txBody>
                  <a:tcPr marL="6350" marR="6350" marT="6350" marB="0" anchor="b"/>
                </a:tc>
              </a:tr>
              <a:tr h="279980">
                <a:tc>
                  <a:txBody>
                    <a:bodyPr/>
                    <a:lstStyle/>
                    <a:p>
                      <a:pPr algn="l" fontAlgn="b"/>
                      <a:r>
                        <a:rPr lang="sl-SI" sz="1100" u="none" strike="noStrike" dirty="0" err="1">
                          <a:solidFill>
                            <a:srgbClr val="00B050"/>
                          </a:solidFill>
                          <a:effectLst/>
                        </a:rPr>
                        <a:t>Other</a:t>
                      </a:r>
                      <a:endParaRPr lang="sl-SI" sz="11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11930</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14,91</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17,34</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a:effectLst/>
                        </a:rPr>
                        <a:t>1,95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sl-SI" sz="1100" u="none" strike="noStrike" dirty="0">
                          <a:effectLst/>
                        </a:rPr>
                        <a:t>17,20</a:t>
                      </a:r>
                      <a:endParaRPr lang="sl-SI"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1431660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125862E981A94086BCBCBCEB175BF3" ma:contentTypeVersion="6" ma:contentTypeDescription="Create a new document." ma:contentTypeScope="" ma:versionID="b368877d40990b174a1f49e4abcafd9c">
  <xsd:schema xmlns:xsd="http://www.w3.org/2001/XMLSchema" xmlns:xs="http://www.w3.org/2001/XMLSchema" xmlns:p="http://schemas.microsoft.com/office/2006/metadata/properties" xmlns:ns2="dbd5be3d-4e4a-461b-adc3-7ff16e699333" xmlns:ns3="b84d056f-7028-4677-8868-c2895addd7b4" xmlns:ns4="429b9d83-c97a-477d-8701-b25f971feec7" targetNamespace="http://schemas.microsoft.com/office/2006/metadata/properties" ma:root="true" ma:fieldsID="71dfcac56c7aa750a768018e0eafc7d3" ns2:_="" ns3:_="" ns4:_="">
    <xsd:import namespace="dbd5be3d-4e4a-461b-adc3-7ff16e699333"/>
    <xsd:import namespace="b84d056f-7028-4677-8868-c2895addd7b4"/>
    <xsd:import namespace="429b9d83-c97a-477d-8701-b25f971feec7"/>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5be3d-4e4a-461b-adc3-7ff16e6993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4d056f-7028-4677-8868-c2895addd7b4"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9b9d83-c97a-477d-8701-b25f971feec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D6FCE4-7A7D-4664-99E5-80AF15D79078}">
  <ds:schemaRefs>
    <ds:schemaRef ds:uri="http://schemas.openxmlformats.org/package/2006/metadata/core-properties"/>
    <ds:schemaRef ds:uri="http://purl.org/dc/terms/"/>
    <ds:schemaRef ds:uri="http://purl.org/dc/elements/1.1/"/>
    <ds:schemaRef ds:uri="dbd5be3d-4e4a-461b-adc3-7ff16e699333"/>
    <ds:schemaRef ds:uri="b84d056f-7028-4677-8868-c2895addd7b4"/>
    <ds:schemaRef ds:uri="http://purl.org/dc/dcmitype/"/>
    <ds:schemaRef ds:uri="http://schemas.microsoft.com/office/infopath/2007/PartnerControls"/>
    <ds:schemaRef ds:uri="http://schemas.microsoft.com/office/2006/documentManagement/types"/>
    <ds:schemaRef ds:uri="429b9d83-c97a-477d-8701-b25f971feec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B77DF8E-E3A6-4537-8693-37850C19B076}">
  <ds:schemaRefs>
    <ds:schemaRef ds:uri="http://schemas.microsoft.com/sharepoint/v3/contenttype/forms"/>
  </ds:schemaRefs>
</ds:datastoreItem>
</file>

<file path=customXml/itemProps3.xml><?xml version="1.0" encoding="utf-8"?>
<ds:datastoreItem xmlns:ds="http://schemas.openxmlformats.org/officeDocument/2006/customXml" ds:itemID="{0CE5C8F7-4140-4612-8F8D-0473205C1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5be3d-4e4a-461b-adc3-7ff16e699333"/>
    <ds:schemaRef ds:uri="b84d056f-7028-4677-8868-c2895addd7b4"/>
    <ds:schemaRef ds:uri="429b9d83-c97a-477d-8701-b25f971fe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TotalTime>
  <Words>2471</Words>
  <Application>Microsoft Office PowerPoint</Application>
  <PresentationFormat>Širokozaslonsko</PresentationFormat>
  <Paragraphs>508</Paragraphs>
  <Slides>15</Slides>
  <Notes>9</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15</vt:i4>
      </vt:variant>
    </vt:vector>
  </HeadingPairs>
  <TitlesOfParts>
    <vt:vector size="19" baseType="lpstr">
      <vt:lpstr>Arial</vt:lpstr>
      <vt:lpstr>Calibri</vt:lpstr>
      <vt:lpstr>inherit</vt:lpstr>
      <vt:lpstr>Motiv Office</vt:lpstr>
      <vt:lpstr>Academic integrity and plagiarism on Slovenian academic institutions</vt:lpstr>
      <vt:lpstr>The state of open access and academic integrity in Slovenia in 2012</vt:lpstr>
      <vt:lpstr>PowerPointova predstavitev</vt:lpstr>
      <vt:lpstr>PowerPointova predstavitev</vt:lpstr>
      <vt:lpstr>PowerPointova predstavitev</vt:lpstr>
      <vt:lpstr>PowerPointova predstavitev</vt:lpstr>
      <vt:lpstr>Documents that are base for supporting of academic integrity at Slovenian universities</vt:lpstr>
      <vt:lpstr>User interface of Slovenian plagiarism detection system</vt:lpstr>
      <vt:lpstr>Our test corpus of 80011 documents (average similarity is 19,29%)</vt:lpstr>
      <vt:lpstr>Distribution of publications with regard to their percent of  similarity </vt:lpstr>
      <vt:lpstr>Distribution of publications with regard to their percent of  similarity </vt:lpstr>
      <vt:lpstr>Distribution of publications by issue year with regard to their percent of  similarity </vt:lpstr>
      <vt:lpstr>Distribution of publications by issue year with regard to their percent of  similarity </vt:lpstr>
      <vt:lpstr>Where you can find more information</vt:lpstr>
      <vt:lpstr>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Danja</dc:creator>
  <cp:lastModifiedBy>Milan Ojsteršek</cp:lastModifiedBy>
  <cp:revision>19</cp:revision>
  <dcterms:created xsi:type="dcterms:W3CDTF">2017-05-09T16:29:41Z</dcterms:created>
  <dcterms:modified xsi:type="dcterms:W3CDTF">2017-09-13T21:33:04Z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0x010100AE125862E981A94086BCBCBCEB175BF3</vt:lpwstr>
  </property>
</Properties>
</file>