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3.xml" ContentType="application/vnd.openxmlformats-officedocument.presentationml.slide+xml"/>
  <Override PartName="/ppt/slides/slide7.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8.xml" ContentType="application/vnd.openxmlformats-officedocument.presentationml.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64" r:id="rId3"/>
    <p:sldId id="263" r:id="rId4"/>
    <p:sldId id="262" r:id="rId5"/>
    <p:sldId id="266" r:id="rId6"/>
    <p:sldId id="261" r:id="rId7"/>
    <p:sldId id="265" r:id="rId8"/>
    <p:sldId id="260"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66"/>
    <a:srgbClr val="800000"/>
    <a:srgbClr val="FF5050"/>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1" d="100"/>
          <a:sy n="111" d="100"/>
        </p:scale>
        <p:origin x="45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17"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customXml" Target="../customXml/item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CF1422-F435-4076-8EAC-55508C6D6A90}" type="datetimeFigureOut">
              <a:rPr lang="en-GB" smtClean="0"/>
              <a:t>06/09/2017</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F92786-1F5E-4EB4-9C5A-38FAB3D43AE8}" type="slidenum">
              <a:rPr lang="en-GB" smtClean="0"/>
              <a:t>‹#›</a:t>
            </a:fld>
            <a:endParaRPr lang="en-GB"/>
          </a:p>
        </p:txBody>
      </p:sp>
    </p:spTree>
    <p:extLst>
      <p:ext uri="{BB962C8B-B14F-4D97-AF65-F5344CB8AC3E}">
        <p14:creationId xmlns:p14="http://schemas.microsoft.com/office/powerpoint/2010/main" val="5739146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48E05EF-58AF-45EE-8704-586756DE5D2D}" type="datetimeFigureOut">
              <a:rPr lang="en-GB" smtClean="0"/>
              <a:t>06/09/2017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5FED66A-884F-47E0-A3B4-FF6D5CC1C828}" type="slidenum">
              <a:rPr lang="en-GB" smtClean="0"/>
              <a:t>‹#›</a:t>
            </a:fld>
            <a:endParaRPr lang="en-GB"/>
          </a:p>
        </p:txBody>
      </p:sp>
    </p:spTree>
    <p:extLst>
      <p:ext uri="{BB962C8B-B14F-4D97-AF65-F5344CB8AC3E}">
        <p14:creationId xmlns:p14="http://schemas.microsoft.com/office/powerpoint/2010/main" val="18219061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48E05EF-58AF-45EE-8704-586756DE5D2D}" type="datetimeFigureOut">
              <a:rPr lang="en-GB" smtClean="0"/>
              <a:t>06/09/2017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5FED66A-884F-47E0-A3B4-FF6D5CC1C828}" type="slidenum">
              <a:rPr lang="en-GB" smtClean="0"/>
              <a:t>‹#›</a:t>
            </a:fld>
            <a:endParaRPr lang="en-GB"/>
          </a:p>
        </p:txBody>
      </p:sp>
    </p:spTree>
    <p:extLst>
      <p:ext uri="{BB962C8B-B14F-4D97-AF65-F5344CB8AC3E}">
        <p14:creationId xmlns:p14="http://schemas.microsoft.com/office/powerpoint/2010/main" val="42234682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48E05EF-58AF-45EE-8704-586756DE5D2D}" type="datetimeFigureOut">
              <a:rPr lang="en-GB" smtClean="0"/>
              <a:t>06/09/2017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5FED66A-884F-47E0-A3B4-FF6D5CC1C828}" type="slidenum">
              <a:rPr lang="en-GB" smtClean="0"/>
              <a:t>‹#›</a:t>
            </a:fld>
            <a:endParaRPr lang="en-GB"/>
          </a:p>
        </p:txBody>
      </p:sp>
    </p:spTree>
    <p:extLst>
      <p:ext uri="{BB962C8B-B14F-4D97-AF65-F5344CB8AC3E}">
        <p14:creationId xmlns:p14="http://schemas.microsoft.com/office/powerpoint/2010/main" val="2408619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48E05EF-58AF-45EE-8704-586756DE5D2D}" type="datetimeFigureOut">
              <a:rPr lang="en-GB" smtClean="0"/>
              <a:t>06/09/2017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5FED66A-884F-47E0-A3B4-FF6D5CC1C828}" type="slidenum">
              <a:rPr lang="en-GB" smtClean="0"/>
              <a:t>‹#›</a:t>
            </a:fld>
            <a:endParaRPr lang="en-GB"/>
          </a:p>
        </p:txBody>
      </p:sp>
    </p:spTree>
    <p:extLst>
      <p:ext uri="{BB962C8B-B14F-4D97-AF65-F5344CB8AC3E}">
        <p14:creationId xmlns:p14="http://schemas.microsoft.com/office/powerpoint/2010/main" val="13624548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48E05EF-58AF-45EE-8704-586756DE5D2D}" type="datetimeFigureOut">
              <a:rPr lang="en-GB" smtClean="0"/>
              <a:t>06/09/2017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5FED66A-884F-47E0-A3B4-FF6D5CC1C828}" type="slidenum">
              <a:rPr lang="en-GB" smtClean="0"/>
              <a:t>‹#›</a:t>
            </a:fld>
            <a:endParaRPr lang="en-GB"/>
          </a:p>
        </p:txBody>
      </p:sp>
    </p:spTree>
    <p:extLst>
      <p:ext uri="{BB962C8B-B14F-4D97-AF65-F5344CB8AC3E}">
        <p14:creationId xmlns:p14="http://schemas.microsoft.com/office/powerpoint/2010/main" val="26337741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48E05EF-58AF-45EE-8704-586756DE5D2D}" type="datetimeFigureOut">
              <a:rPr lang="en-GB" smtClean="0"/>
              <a:t>06/09/2017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5FED66A-884F-47E0-A3B4-FF6D5CC1C828}" type="slidenum">
              <a:rPr lang="en-GB" smtClean="0"/>
              <a:t>‹#›</a:t>
            </a:fld>
            <a:endParaRPr lang="en-GB"/>
          </a:p>
        </p:txBody>
      </p:sp>
    </p:spTree>
    <p:extLst>
      <p:ext uri="{BB962C8B-B14F-4D97-AF65-F5344CB8AC3E}">
        <p14:creationId xmlns:p14="http://schemas.microsoft.com/office/powerpoint/2010/main" val="4661260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48E05EF-58AF-45EE-8704-586756DE5D2D}" type="datetimeFigureOut">
              <a:rPr lang="en-GB" smtClean="0"/>
              <a:t>06/09/2017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5FED66A-884F-47E0-A3B4-FF6D5CC1C828}" type="slidenum">
              <a:rPr lang="en-GB" smtClean="0"/>
              <a:t>‹#›</a:t>
            </a:fld>
            <a:endParaRPr lang="en-GB"/>
          </a:p>
        </p:txBody>
      </p:sp>
    </p:spTree>
    <p:extLst>
      <p:ext uri="{BB962C8B-B14F-4D97-AF65-F5344CB8AC3E}">
        <p14:creationId xmlns:p14="http://schemas.microsoft.com/office/powerpoint/2010/main" val="3369617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48E05EF-58AF-45EE-8704-586756DE5D2D}" type="datetimeFigureOut">
              <a:rPr lang="en-GB" smtClean="0"/>
              <a:t>06/09/2017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5FED66A-884F-47E0-A3B4-FF6D5CC1C828}" type="slidenum">
              <a:rPr lang="en-GB" smtClean="0"/>
              <a:t>‹#›</a:t>
            </a:fld>
            <a:endParaRPr lang="en-GB"/>
          </a:p>
        </p:txBody>
      </p:sp>
    </p:spTree>
    <p:extLst>
      <p:ext uri="{BB962C8B-B14F-4D97-AF65-F5344CB8AC3E}">
        <p14:creationId xmlns:p14="http://schemas.microsoft.com/office/powerpoint/2010/main" val="24058120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8E05EF-58AF-45EE-8704-586756DE5D2D}" type="datetimeFigureOut">
              <a:rPr lang="en-GB" smtClean="0"/>
              <a:t>06/09/2017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5FED66A-884F-47E0-A3B4-FF6D5CC1C828}" type="slidenum">
              <a:rPr lang="en-GB" smtClean="0"/>
              <a:t>‹#›</a:t>
            </a:fld>
            <a:endParaRPr lang="en-GB"/>
          </a:p>
        </p:txBody>
      </p:sp>
    </p:spTree>
    <p:extLst>
      <p:ext uri="{BB962C8B-B14F-4D97-AF65-F5344CB8AC3E}">
        <p14:creationId xmlns:p14="http://schemas.microsoft.com/office/powerpoint/2010/main" val="36204799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48E05EF-58AF-45EE-8704-586756DE5D2D}" type="datetimeFigureOut">
              <a:rPr lang="en-GB" smtClean="0"/>
              <a:t>06/09/2017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5FED66A-884F-47E0-A3B4-FF6D5CC1C828}" type="slidenum">
              <a:rPr lang="en-GB" smtClean="0"/>
              <a:t>‹#›</a:t>
            </a:fld>
            <a:endParaRPr lang="en-GB"/>
          </a:p>
        </p:txBody>
      </p:sp>
    </p:spTree>
    <p:extLst>
      <p:ext uri="{BB962C8B-B14F-4D97-AF65-F5344CB8AC3E}">
        <p14:creationId xmlns:p14="http://schemas.microsoft.com/office/powerpoint/2010/main" val="25054797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48E05EF-58AF-45EE-8704-586756DE5D2D}" type="datetimeFigureOut">
              <a:rPr lang="en-GB" smtClean="0"/>
              <a:t>06/09/2017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5FED66A-884F-47E0-A3B4-FF6D5CC1C828}" type="slidenum">
              <a:rPr lang="en-GB" smtClean="0"/>
              <a:t>‹#›</a:t>
            </a:fld>
            <a:endParaRPr lang="en-GB"/>
          </a:p>
        </p:txBody>
      </p:sp>
    </p:spTree>
    <p:extLst>
      <p:ext uri="{BB962C8B-B14F-4D97-AF65-F5344CB8AC3E}">
        <p14:creationId xmlns:p14="http://schemas.microsoft.com/office/powerpoint/2010/main" val="27415632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8E05EF-58AF-45EE-8704-586756DE5D2D}" type="datetimeFigureOut">
              <a:rPr lang="en-GB" smtClean="0"/>
              <a:t>06/09/2017</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FED66A-884F-47E0-A3B4-FF6D5CC1C828}" type="slidenum">
              <a:rPr lang="en-GB" smtClean="0"/>
              <a:t>‹#›</a:t>
            </a:fld>
            <a:endParaRPr lang="en-GB"/>
          </a:p>
        </p:txBody>
      </p:sp>
    </p:spTree>
    <p:extLst>
      <p:ext uri="{BB962C8B-B14F-4D97-AF65-F5344CB8AC3E}">
        <p14:creationId xmlns:p14="http://schemas.microsoft.com/office/powerpoint/2010/main" val="13758639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0" y="6226117"/>
            <a:ext cx="12192000" cy="631883"/>
          </a:xfrm>
          <a:prstGeom prst="rect">
            <a:avLst/>
          </a:prstGeom>
        </p:spPr>
      </p:pic>
      <p:pic>
        <p:nvPicPr>
          <p:cNvPr id="12" name="Picture 11"/>
          <p:cNvPicPr>
            <a:picLocks noChangeAspect="1"/>
          </p:cNvPicPr>
          <p:nvPr/>
        </p:nvPicPr>
        <p:blipFill>
          <a:blip r:embed="rId3"/>
          <a:stretch>
            <a:fillRect/>
          </a:stretch>
        </p:blipFill>
        <p:spPr>
          <a:xfrm>
            <a:off x="9984422" y="103517"/>
            <a:ext cx="2000513" cy="467916"/>
          </a:xfrm>
          <a:prstGeom prst="rect">
            <a:avLst/>
          </a:prstGeom>
        </p:spPr>
      </p:pic>
      <p:grpSp>
        <p:nvGrpSpPr>
          <p:cNvPr id="41" name="Group 40"/>
          <p:cNvGrpSpPr/>
          <p:nvPr/>
        </p:nvGrpSpPr>
        <p:grpSpPr>
          <a:xfrm>
            <a:off x="754705" y="844879"/>
            <a:ext cx="10558733" cy="5141343"/>
            <a:chOff x="754705" y="568847"/>
            <a:chExt cx="10558733" cy="5141343"/>
          </a:xfrm>
        </p:grpSpPr>
        <p:pic>
          <p:nvPicPr>
            <p:cNvPr id="39" name="Picture 38"/>
            <p:cNvPicPr>
              <a:picLocks noChangeAspect="1"/>
            </p:cNvPicPr>
            <p:nvPr/>
          </p:nvPicPr>
          <p:blipFill rotWithShape="1">
            <a:blip r:embed="rId4"/>
            <a:srcRect l="34874" t="34273" r="15367" b="16752"/>
            <a:stretch/>
          </p:blipFill>
          <p:spPr>
            <a:xfrm>
              <a:off x="1256581" y="697428"/>
              <a:ext cx="9678837" cy="4831616"/>
            </a:xfrm>
            <a:prstGeom prst="rect">
              <a:avLst/>
            </a:prstGeom>
          </p:spPr>
        </p:pic>
        <p:grpSp>
          <p:nvGrpSpPr>
            <p:cNvPr id="40" name="Group 39"/>
            <p:cNvGrpSpPr/>
            <p:nvPr/>
          </p:nvGrpSpPr>
          <p:grpSpPr>
            <a:xfrm>
              <a:off x="754705" y="568847"/>
              <a:ext cx="10558733" cy="5141343"/>
              <a:chOff x="754705" y="568847"/>
              <a:chExt cx="10558733" cy="5141343"/>
            </a:xfrm>
          </p:grpSpPr>
          <p:sp>
            <p:nvSpPr>
              <p:cNvPr id="11" name="Rectangle 10"/>
              <p:cNvSpPr/>
              <p:nvPr/>
            </p:nvSpPr>
            <p:spPr>
              <a:xfrm>
                <a:off x="754705" y="568847"/>
                <a:ext cx="10558733" cy="51413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smtClean="0">
                    <a:effectLst>
                      <a:outerShdw blurRad="38100" dist="38100" dir="2700000" algn="tl">
                        <a:srgbClr val="000000">
                          <a:alpha val="43137"/>
                        </a:srgbClr>
                      </a:outerShdw>
                    </a:effectLst>
                  </a:rPr>
                  <a:t>Bioethics Vs. Moral ethics? You Decide</a:t>
                </a:r>
              </a:p>
              <a:p>
                <a:pPr algn="ctr"/>
                <a:endParaRPr lang="en-GB" sz="3600" b="1" dirty="0" smtClean="0">
                  <a:effectLst>
                    <a:outerShdw blurRad="38100" dist="38100" dir="2700000" algn="tl">
                      <a:srgbClr val="000000">
                        <a:alpha val="43137"/>
                      </a:srgbClr>
                    </a:outerShdw>
                  </a:effectLst>
                </a:endParaRPr>
              </a:p>
              <a:p>
                <a:pPr algn="ctr"/>
                <a:r>
                  <a:rPr lang="en-GB" sz="2800" b="1" dirty="0" smtClean="0">
                    <a:effectLst>
                      <a:outerShdw blurRad="38100" dist="38100" dir="2700000" algn="tl">
                        <a:srgbClr val="000000">
                          <a:alpha val="43137"/>
                        </a:srgbClr>
                      </a:outerShdw>
                    </a:effectLst>
                  </a:rPr>
                  <a:t>Dr S D Sivasubramaniam</a:t>
                </a:r>
              </a:p>
              <a:p>
                <a:pPr algn="ctr"/>
                <a:r>
                  <a:rPr lang="en-GB" sz="2800" b="1" dirty="0" smtClean="0">
                    <a:effectLst>
                      <a:outerShdw blurRad="38100" dist="38100" dir="2700000" algn="tl">
                        <a:srgbClr val="000000">
                          <a:alpha val="43137"/>
                        </a:srgbClr>
                      </a:outerShdw>
                    </a:effectLst>
                  </a:rPr>
                  <a:t>[SHIVA]</a:t>
                </a:r>
              </a:p>
              <a:p>
                <a:pPr algn="ctr"/>
                <a:r>
                  <a:rPr lang="en-GB" sz="2800" b="1" dirty="0" smtClean="0">
                    <a:effectLst>
                      <a:outerShdw blurRad="38100" dist="38100" dir="2700000" algn="tl">
                        <a:srgbClr val="000000">
                          <a:alpha val="43137"/>
                        </a:srgbClr>
                      </a:outerShdw>
                    </a:effectLst>
                  </a:rPr>
                  <a:t>shiva.Sivasubramaniam@ntu.ac.uk</a:t>
                </a:r>
              </a:p>
              <a:p>
                <a:pPr algn="ctr"/>
                <a:r>
                  <a:rPr lang="en-GB" sz="2800" b="1" dirty="0" smtClean="0">
                    <a:effectLst>
                      <a:outerShdw blurRad="38100" dist="38100" dir="2700000" algn="tl">
                        <a:srgbClr val="000000">
                          <a:alpha val="43137"/>
                        </a:srgbClr>
                      </a:outerShdw>
                    </a:effectLst>
                  </a:rPr>
                  <a:t>01158483455</a:t>
                </a:r>
              </a:p>
              <a:p>
                <a:pPr algn="ctr"/>
                <a:endParaRPr lang="en-GB" sz="3600" b="1" dirty="0">
                  <a:effectLst>
                    <a:outerShdw blurRad="38100" dist="38100" dir="2700000" algn="tl">
                      <a:srgbClr val="000000">
                        <a:alpha val="43137"/>
                      </a:srgbClr>
                    </a:outerShdw>
                  </a:effectLst>
                </a:endParaRPr>
              </a:p>
              <a:p>
                <a:pPr algn="ctr"/>
                <a:endParaRPr lang="en-GB" sz="3600" b="1" dirty="0" smtClean="0">
                  <a:effectLst>
                    <a:outerShdw blurRad="38100" dist="38100" dir="2700000" algn="tl">
                      <a:srgbClr val="000000">
                        <a:alpha val="43137"/>
                      </a:srgbClr>
                    </a:outerShdw>
                  </a:effectLst>
                </a:endParaRPr>
              </a:p>
              <a:p>
                <a:pPr algn="ctr"/>
                <a:endParaRPr lang="en-GB" sz="3600" b="1" dirty="0">
                  <a:effectLst>
                    <a:outerShdw blurRad="38100" dist="38100" dir="2700000" algn="tl">
                      <a:srgbClr val="000000">
                        <a:alpha val="43137"/>
                      </a:srgbClr>
                    </a:outerShdw>
                  </a:effectLst>
                </a:endParaRPr>
              </a:p>
            </p:txBody>
          </p:sp>
          <p:pic>
            <p:nvPicPr>
              <p:cNvPr id="13" name="Picture 12"/>
              <p:cNvPicPr>
                <a:picLocks noChangeAspect="1"/>
              </p:cNvPicPr>
              <p:nvPr/>
            </p:nvPicPr>
            <p:blipFill>
              <a:blip r:embed="rId5"/>
              <a:stretch>
                <a:fillRect/>
              </a:stretch>
            </p:blipFill>
            <p:spPr>
              <a:xfrm>
                <a:off x="2855722" y="4472671"/>
                <a:ext cx="1323795" cy="1002401"/>
              </a:xfrm>
              <a:prstGeom prst="rect">
                <a:avLst/>
              </a:prstGeom>
              <a:ln>
                <a:solidFill>
                  <a:schemeClr val="bg1"/>
                </a:solidFill>
              </a:ln>
            </p:spPr>
          </p:pic>
          <p:pic>
            <p:nvPicPr>
              <p:cNvPr id="15" name="Picture 14"/>
              <p:cNvPicPr>
                <a:picLocks noChangeAspect="1"/>
              </p:cNvPicPr>
              <p:nvPr/>
            </p:nvPicPr>
            <p:blipFill rotWithShape="1">
              <a:blip r:embed="rId6"/>
              <a:srcRect l="13711" r="13756"/>
              <a:stretch/>
            </p:blipFill>
            <p:spPr>
              <a:xfrm>
                <a:off x="9443837" y="4414824"/>
                <a:ext cx="1388854" cy="996374"/>
              </a:xfrm>
              <a:prstGeom prst="rect">
                <a:avLst/>
              </a:prstGeom>
              <a:ln>
                <a:solidFill>
                  <a:schemeClr val="bg1"/>
                </a:solidFill>
              </a:ln>
            </p:spPr>
          </p:pic>
          <p:pic>
            <p:nvPicPr>
              <p:cNvPr id="16" name="Picture 15"/>
              <p:cNvPicPr>
                <a:picLocks noChangeAspect="1"/>
              </p:cNvPicPr>
              <p:nvPr/>
            </p:nvPicPr>
            <p:blipFill>
              <a:blip r:embed="rId7"/>
              <a:stretch>
                <a:fillRect/>
              </a:stretch>
            </p:blipFill>
            <p:spPr>
              <a:xfrm>
                <a:off x="1339977" y="4484695"/>
                <a:ext cx="1388854" cy="996018"/>
              </a:xfrm>
              <a:prstGeom prst="rect">
                <a:avLst/>
              </a:prstGeom>
              <a:ln>
                <a:solidFill>
                  <a:schemeClr val="bg1"/>
                </a:solidFill>
              </a:ln>
            </p:spPr>
          </p:pic>
          <p:grpSp>
            <p:nvGrpSpPr>
              <p:cNvPr id="20" name="Group 19"/>
              <p:cNvGrpSpPr/>
              <p:nvPr/>
            </p:nvGrpSpPr>
            <p:grpSpPr>
              <a:xfrm>
                <a:off x="5713936" y="4310476"/>
                <a:ext cx="1167447" cy="1164596"/>
                <a:chOff x="5461779" y="4832265"/>
                <a:chExt cx="1157562" cy="1154497"/>
              </a:xfrm>
            </p:grpSpPr>
            <p:pic>
              <p:nvPicPr>
                <p:cNvPr id="1026" name="Picture 2" descr="Image result for bioethics"/>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464844" y="4832265"/>
                  <a:ext cx="1154497" cy="1154497"/>
                </a:xfrm>
                <a:prstGeom prst="rect">
                  <a:avLst/>
                </a:prstGeom>
                <a:noFill/>
                <a:extLst>
                  <a:ext uri="{909E8E84-426E-40DD-AFC4-6F175D3DCCD1}">
                    <a14:hiddenFill xmlns:a14="http://schemas.microsoft.com/office/drawing/2010/main">
                      <a:solidFill>
                        <a:srgbClr val="FFFFFF"/>
                      </a:solidFill>
                    </a14:hiddenFill>
                  </a:ext>
                </a:extLst>
              </p:spPr>
            </p:pic>
            <p:sp>
              <p:nvSpPr>
                <p:cNvPr id="18" name="Oval 17"/>
                <p:cNvSpPr/>
                <p:nvPr/>
              </p:nvSpPr>
              <p:spPr>
                <a:xfrm>
                  <a:off x="5461779" y="4832265"/>
                  <a:ext cx="1154497" cy="1154497"/>
                </a:xfrm>
                <a:prstGeom prst="ellipse">
                  <a:avLst/>
                </a:prstGeom>
                <a:no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21" name="Picture 20"/>
              <p:cNvPicPr>
                <a:picLocks noChangeAspect="1"/>
              </p:cNvPicPr>
              <p:nvPr/>
            </p:nvPicPr>
            <p:blipFill>
              <a:blip r:embed="rId9"/>
              <a:stretch>
                <a:fillRect/>
              </a:stretch>
            </p:blipFill>
            <p:spPr>
              <a:xfrm>
                <a:off x="7999365" y="4409896"/>
                <a:ext cx="1341745" cy="1001302"/>
              </a:xfrm>
              <a:prstGeom prst="rect">
                <a:avLst/>
              </a:prstGeom>
              <a:ln>
                <a:solidFill>
                  <a:schemeClr val="bg1"/>
                </a:solidFill>
              </a:ln>
            </p:spPr>
          </p:pic>
        </p:grpSp>
      </p:grpSp>
    </p:spTree>
    <p:extLst>
      <p:ext uri="{BB962C8B-B14F-4D97-AF65-F5344CB8AC3E}">
        <p14:creationId xmlns:p14="http://schemas.microsoft.com/office/powerpoint/2010/main" val="40168776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b="82069"/>
          <a:stretch/>
        </p:blipFill>
        <p:spPr>
          <a:xfrm>
            <a:off x="-1" y="0"/>
            <a:ext cx="12251955" cy="1095674"/>
          </a:xfrm>
          <a:prstGeom prst="rect">
            <a:avLst/>
          </a:prstGeom>
        </p:spPr>
      </p:pic>
      <p:sp>
        <p:nvSpPr>
          <p:cNvPr id="3074" name="Rectangle 2"/>
          <p:cNvSpPr>
            <a:spLocks noGrp="1" noChangeArrowheads="1"/>
          </p:cNvSpPr>
          <p:nvPr>
            <p:ph type="title"/>
          </p:nvPr>
        </p:nvSpPr>
        <p:spPr>
          <a:xfrm>
            <a:off x="1554193" y="0"/>
            <a:ext cx="10515600" cy="1325563"/>
          </a:xfrm>
          <a:noFill/>
          <a:ln>
            <a:noFill/>
          </a:ln>
        </p:spPr>
        <p:txBody>
          <a:bodyPr/>
          <a:lstStyle/>
          <a:p>
            <a:r>
              <a:rPr lang="en-GB" b="1" dirty="0">
                <a:solidFill>
                  <a:schemeClr val="bg1"/>
                </a:solidFill>
                <a:effectLst>
                  <a:outerShdw blurRad="38100" dist="38100" dir="2700000" algn="tl">
                    <a:srgbClr val="000000">
                      <a:alpha val="43137"/>
                    </a:srgbClr>
                  </a:outerShdw>
                </a:effectLst>
                <a:latin typeface="Verdana" pitchFamily="34" charset="0"/>
              </a:rPr>
              <a:t>Objectives of the Session</a:t>
            </a:r>
          </a:p>
        </p:txBody>
      </p:sp>
      <p:sp>
        <p:nvSpPr>
          <p:cNvPr id="3075" name="Rectangle 3"/>
          <p:cNvSpPr>
            <a:spLocks noGrp="1" noChangeArrowheads="1"/>
          </p:cNvSpPr>
          <p:nvPr>
            <p:ph type="body" idx="1"/>
          </p:nvPr>
        </p:nvSpPr>
        <p:spPr>
          <a:xfrm>
            <a:off x="838200" y="1489461"/>
            <a:ext cx="10515600" cy="4351338"/>
          </a:xfrm>
        </p:spPr>
        <p:txBody>
          <a:bodyPr>
            <a:normAutofit/>
          </a:bodyPr>
          <a:lstStyle/>
          <a:p>
            <a:pPr>
              <a:lnSpc>
                <a:spcPct val="150000"/>
              </a:lnSpc>
            </a:pPr>
            <a:r>
              <a:rPr lang="en-GB" b="1" dirty="0" smtClean="0">
                <a:effectLst>
                  <a:outerShdw blurRad="38100" dist="38100" dir="2700000" algn="tl">
                    <a:srgbClr val="000000">
                      <a:alpha val="43137"/>
                    </a:srgbClr>
                  </a:outerShdw>
                </a:effectLst>
                <a:latin typeface="Verdana" pitchFamily="34" charset="0"/>
              </a:rPr>
              <a:t>Discuss </a:t>
            </a:r>
            <a:r>
              <a:rPr lang="en-GB" b="1" dirty="0">
                <a:effectLst>
                  <a:outerShdw blurRad="38100" dist="38100" dir="2700000" algn="tl">
                    <a:srgbClr val="000000">
                      <a:alpha val="43137"/>
                    </a:srgbClr>
                  </a:outerShdw>
                </a:effectLst>
                <a:latin typeface="Verdana" pitchFamily="34" charset="0"/>
              </a:rPr>
              <a:t>key ethical issues in relation to </a:t>
            </a:r>
            <a:r>
              <a:rPr lang="en-GB" b="1" dirty="0" smtClean="0">
                <a:effectLst>
                  <a:outerShdw blurRad="38100" dist="38100" dir="2700000" algn="tl">
                    <a:srgbClr val="000000">
                      <a:alpha val="43137"/>
                    </a:srgbClr>
                  </a:outerShdw>
                </a:effectLst>
                <a:latin typeface="Verdana" pitchFamily="34" charset="0"/>
              </a:rPr>
              <a:t>medical practice</a:t>
            </a:r>
            <a:r>
              <a:rPr lang="en-GB" b="1" dirty="0">
                <a:effectLst>
                  <a:outerShdw blurRad="38100" dist="38100" dir="2700000" algn="tl">
                    <a:srgbClr val="000000">
                      <a:alpha val="43137"/>
                    </a:srgbClr>
                  </a:outerShdw>
                </a:effectLst>
                <a:latin typeface="Verdana" pitchFamily="34" charset="0"/>
              </a:rPr>
              <a:t>.</a:t>
            </a:r>
            <a:endParaRPr lang="en-GB" b="1" dirty="0" smtClean="0">
              <a:effectLst>
                <a:outerShdw blurRad="38100" dist="38100" dir="2700000" algn="tl">
                  <a:srgbClr val="000000">
                    <a:alpha val="43137"/>
                  </a:srgbClr>
                </a:outerShdw>
              </a:effectLst>
              <a:latin typeface="Verdana" pitchFamily="34" charset="0"/>
            </a:endParaRPr>
          </a:p>
          <a:p>
            <a:pPr>
              <a:lnSpc>
                <a:spcPct val="150000"/>
              </a:lnSpc>
            </a:pPr>
            <a:endParaRPr lang="en-GB" sz="1600" b="1" dirty="0">
              <a:effectLst>
                <a:outerShdw blurRad="38100" dist="38100" dir="2700000" algn="tl">
                  <a:srgbClr val="000000">
                    <a:alpha val="43137"/>
                  </a:srgbClr>
                </a:outerShdw>
              </a:effectLst>
              <a:latin typeface="Verdana" pitchFamily="34" charset="0"/>
            </a:endParaRPr>
          </a:p>
          <a:p>
            <a:pPr>
              <a:lnSpc>
                <a:spcPct val="150000"/>
              </a:lnSpc>
            </a:pPr>
            <a:r>
              <a:rPr lang="en-GB" b="1" dirty="0">
                <a:effectLst>
                  <a:outerShdw blurRad="38100" dist="38100" dir="2700000" algn="tl">
                    <a:srgbClr val="000000">
                      <a:alpha val="43137"/>
                    </a:srgbClr>
                  </a:outerShdw>
                </a:effectLst>
                <a:latin typeface="Verdana" pitchFamily="34" charset="0"/>
              </a:rPr>
              <a:t>Recognise </a:t>
            </a:r>
            <a:r>
              <a:rPr lang="en-GB" b="1" dirty="0" smtClean="0">
                <a:effectLst>
                  <a:outerShdw blurRad="38100" dist="38100" dir="2700000" algn="tl">
                    <a:srgbClr val="000000">
                      <a:alpha val="43137"/>
                    </a:srgbClr>
                  </a:outerShdw>
                </a:effectLst>
                <a:latin typeface="Verdana" pitchFamily="34" charset="0"/>
              </a:rPr>
              <a:t>moral dilemmas are not always ethically correct. </a:t>
            </a:r>
            <a:endParaRPr lang="en-GB" b="1" dirty="0">
              <a:effectLst>
                <a:outerShdw blurRad="38100" dist="38100" dir="2700000" algn="tl">
                  <a:srgbClr val="000000">
                    <a:alpha val="43137"/>
                  </a:srgbClr>
                </a:outerShdw>
              </a:effectLst>
              <a:latin typeface="Verdana" pitchFamily="34" charset="0"/>
            </a:endParaRPr>
          </a:p>
          <a:p>
            <a:pPr>
              <a:lnSpc>
                <a:spcPct val="150000"/>
              </a:lnSpc>
            </a:pPr>
            <a:endParaRPr lang="en-GB" b="1" dirty="0">
              <a:effectLst>
                <a:outerShdw blurRad="38100" dist="38100" dir="2700000" algn="tl">
                  <a:srgbClr val="000000">
                    <a:alpha val="43137"/>
                  </a:srgbClr>
                </a:outerShdw>
              </a:effectLst>
              <a:latin typeface="Verdana" pitchFamily="34" charset="0"/>
            </a:endParaRPr>
          </a:p>
        </p:txBody>
      </p:sp>
      <p:pic>
        <p:nvPicPr>
          <p:cNvPr id="5" name="Picture 4"/>
          <p:cNvPicPr>
            <a:picLocks noChangeAspect="1"/>
          </p:cNvPicPr>
          <p:nvPr/>
        </p:nvPicPr>
        <p:blipFill>
          <a:blip r:embed="rId3"/>
          <a:stretch>
            <a:fillRect/>
          </a:stretch>
        </p:blipFill>
        <p:spPr>
          <a:xfrm>
            <a:off x="0" y="6226117"/>
            <a:ext cx="12192000" cy="631883"/>
          </a:xfrm>
          <a:prstGeom prst="rect">
            <a:avLst/>
          </a:prstGeom>
        </p:spPr>
      </p:pic>
      <p:pic>
        <p:nvPicPr>
          <p:cNvPr id="3" name="Picture 2"/>
          <p:cNvPicPr>
            <a:picLocks noChangeAspect="1"/>
          </p:cNvPicPr>
          <p:nvPr/>
        </p:nvPicPr>
        <p:blipFill rotWithShape="1">
          <a:blip r:embed="rId4">
            <a:clrChange>
              <a:clrFrom>
                <a:srgbClr val="FFFFFF"/>
              </a:clrFrom>
              <a:clrTo>
                <a:srgbClr val="FFFFFF">
                  <a:alpha val="0"/>
                </a:srgbClr>
              </a:clrTo>
            </a:clrChange>
          </a:blip>
          <a:srcRect l="10033" r="7667"/>
          <a:stretch/>
        </p:blipFill>
        <p:spPr>
          <a:xfrm>
            <a:off x="9833526" y="2224936"/>
            <a:ext cx="2174444" cy="2096898"/>
          </a:xfrm>
          <a:prstGeom prst="rect">
            <a:avLst/>
          </a:prstGeom>
        </p:spPr>
      </p:pic>
    </p:spTree>
    <p:extLst>
      <p:ext uri="{BB962C8B-B14F-4D97-AF65-F5344CB8AC3E}">
        <p14:creationId xmlns:p14="http://schemas.microsoft.com/office/powerpoint/2010/main" val="15659638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b="82069"/>
          <a:stretch/>
        </p:blipFill>
        <p:spPr>
          <a:xfrm>
            <a:off x="0" y="0"/>
            <a:ext cx="12251955" cy="1095674"/>
          </a:xfrm>
          <a:prstGeom prst="rect">
            <a:avLst/>
          </a:prstGeom>
        </p:spPr>
      </p:pic>
      <p:pic>
        <p:nvPicPr>
          <p:cNvPr id="9" name="Picture 8"/>
          <p:cNvPicPr>
            <a:picLocks noChangeAspect="1"/>
          </p:cNvPicPr>
          <p:nvPr/>
        </p:nvPicPr>
        <p:blipFill>
          <a:blip r:embed="rId3"/>
          <a:stretch>
            <a:fillRect/>
          </a:stretch>
        </p:blipFill>
        <p:spPr>
          <a:xfrm>
            <a:off x="0" y="6226117"/>
            <a:ext cx="12192000" cy="631883"/>
          </a:xfrm>
          <a:prstGeom prst="rect">
            <a:avLst/>
          </a:prstGeom>
        </p:spPr>
      </p:pic>
      <p:pic>
        <p:nvPicPr>
          <p:cNvPr id="2" name="Picture 1"/>
          <p:cNvPicPr>
            <a:picLocks noChangeAspect="1"/>
          </p:cNvPicPr>
          <p:nvPr/>
        </p:nvPicPr>
        <p:blipFill rotWithShape="1">
          <a:blip r:embed="rId4"/>
          <a:srcRect l="2478" t="-1" r="14737" b="1739"/>
          <a:stretch/>
        </p:blipFill>
        <p:spPr>
          <a:xfrm>
            <a:off x="3439064" y="1518197"/>
            <a:ext cx="5480649" cy="4427993"/>
          </a:xfrm>
          <a:prstGeom prst="rect">
            <a:avLst/>
          </a:prstGeom>
          <a:ln>
            <a:solidFill>
              <a:schemeClr val="tx1"/>
            </a:solidFill>
          </a:ln>
        </p:spPr>
      </p:pic>
      <p:sp>
        <p:nvSpPr>
          <p:cNvPr id="3" name="Rectangle 2"/>
          <p:cNvSpPr/>
          <p:nvPr/>
        </p:nvSpPr>
        <p:spPr>
          <a:xfrm>
            <a:off x="1759790" y="6448962"/>
            <a:ext cx="10420709" cy="369332"/>
          </a:xfrm>
          <a:prstGeom prst="rect">
            <a:avLst/>
          </a:prstGeom>
        </p:spPr>
        <p:txBody>
          <a:bodyPr wrap="square">
            <a:spAutoFit/>
          </a:bodyPr>
          <a:lstStyle/>
          <a:p>
            <a:pPr algn="r"/>
            <a:r>
              <a:rPr lang="en-GB" sz="1600" i="1" dirty="0" smtClean="0"/>
              <a:t>Figure adopted from https://sites.google.com/a/syd.catholic.edu.au/christian-bioethics-sor</a:t>
            </a:r>
            <a:r>
              <a:rPr lang="en-GB" dirty="0" smtClean="0"/>
              <a:t>/</a:t>
            </a:r>
            <a:endParaRPr lang="en-GB" dirty="0"/>
          </a:p>
        </p:txBody>
      </p:sp>
      <p:pic>
        <p:nvPicPr>
          <p:cNvPr id="5" name="Picture 4"/>
          <p:cNvPicPr>
            <a:picLocks noChangeAspect="1"/>
          </p:cNvPicPr>
          <p:nvPr/>
        </p:nvPicPr>
        <p:blipFill>
          <a:blip r:embed="rId5"/>
          <a:stretch>
            <a:fillRect/>
          </a:stretch>
        </p:blipFill>
        <p:spPr>
          <a:xfrm>
            <a:off x="101699" y="1515286"/>
            <a:ext cx="3225220" cy="3368149"/>
          </a:xfrm>
          <a:prstGeom prst="rect">
            <a:avLst/>
          </a:prstGeom>
        </p:spPr>
      </p:pic>
      <p:pic>
        <p:nvPicPr>
          <p:cNvPr id="6" name="Picture 5"/>
          <p:cNvPicPr>
            <a:picLocks noChangeAspect="1"/>
          </p:cNvPicPr>
          <p:nvPr/>
        </p:nvPicPr>
        <p:blipFill>
          <a:blip r:embed="rId6"/>
          <a:stretch>
            <a:fillRect/>
          </a:stretch>
        </p:blipFill>
        <p:spPr>
          <a:xfrm>
            <a:off x="9144003" y="1515286"/>
            <a:ext cx="3047997" cy="3183073"/>
          </a:xfrm>
          <a:prstGeom prst="rect">
            <a:avLst/>
          </a:prstGeom>
        </p:spPr>
      </p:pic>
      <p:sp>
        <p:nvSpPr>
          <p:cNvPr id="4" name="TextBox 3"/>
          <p:cNvSpPr txBox="1"/>
          <p:nvPr/>
        </p:nvSpPr>
        <p:spPr>
          <a:xfrm>
            <a:off x="1595887" y="56160"/>
            <a:ext cx="9546716" cy="1015663"/>
          </a:xfrm>
          <a:prstGeom prst="rect">
            <a:avLst/>
          </a:prstGeom>
          <a:noFill/>
        </p:spPr>
        <p:txBody>
          <a:bodyPr wrap="none" rtlCol="0">
            <a:spAutoFit/>
          </a:bodyPr>
          <a:lstStyle/>
          <a:p>
            <a:r>
              <a:rPr lang="en-GB" sz="6000" b="1" dirty="0" smtClean="0">
                <a:solidFill>
                  <a:schemeClr val="bg1"/>
                </a:solidFill>
                <a:effectLst>
                  <a:outerShdw blurRad="38100" dist="38100" dir="2700000" algn="tl">
                    <a:srgbClr val="000000">
                      <a:alpha val="43137"/>
                    </a:srgbClr>
                  </a:outerShdw>
                </a:effectLst>
              </a:rPr>
              <a:t>Who is affected by bioethics?</a:t>
            </a:r>
            <a:endParaRPr lang="en-GB" sz="60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91587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0" y="6226117"/>
            <a:ext cx="12192000" cy="631883"/>
          </a:xfrm>
          <a:prstGeom prst="rect">
            <a:avLst/>
          </a:prstGeom>
        </p:spPr>
      </p:pic>
      <p:pic>
        <p:nvPicPr>
          <p:cNvPr id="2" name="Picture 1"/>
          <p:cNvPicPr>
            <a:picLocks noChangeAspect="1"/>
          </p:cNvPicPr>
          <p:nvPr/>
        </p:nvPicPr>
        <p:blipFill>
          <a:blip r:embed="rId3"/>
          <a:stretch>
            <a:fillRect/>
          </a:stretch>
        </p:blipFill>
        <p:spPr>
          <a:xfrm>
            <a:off x="1944891" y="0"/>
            <a:ext cx="8791194" cy="6194073"/>
          </a:xfrm>
          <a:prstGeom prst="rect">
            <a:avLst/>
          </a:prstGeom>
        </p:spPr>
      </p:pic>
      <p:grpSp>
        <p:nvGrpSpPr>
          <p:cNvPr id="10" name="Group 9"/>
          <p:cNvGrpSpPr/>
          <p:nvPr/>
        </p:nvGrpSpPr>
        <p:grpSpPr>
          <a:xfrm>
            <a:off x="-157675" y="2260301"/>
            <a:ext cx="2624390" cy="2384386"/>
            <a:chOff x="-157675" y="2260301"/>
            <a:chExt cx="2624390" cy="2384386"/>
          </a:xfrm>
        </p:grpSpPr>
        <p:pic>
          <p:nvPicPr>
            <p:cNvPr id="5" name="Picture 4"/>
            <p:cNvPicPr>
              <a:picLocks noChangeAspect="1"/>
            </p:cNvPicPr>
            <p:nvPr/>
          </p:nvPicPr>
          <p:blipFill rotWithShape="1">
            <a:blip r:embed="rId4"/>
            <a:srcRect l="55021"/>
            <a:stretch/>
          </p:blipFill>
          <p:spPr>
            <a:xfrm rot="2956324">
              <a:off x="1356514" y="3534486"/>
              <a:ext cx="1176755" cy="1043647"/>
            </a:xfrm>
            <a:prstGeom prst="rect">
              <a:avLst/>
            </a:prstGeom>
          </p:spPr>
        </p:pic>
        <p:pic>
          <p:nvPicPr>
            <p:cNvPr id="8" name="Picture 7"/>
            <p:cNvPicPr>
              <a:picLocks noChangeAspect="1"/>
            </p:cNvPicPr>
            <p:nvPr/>
          </p:nvPicPr>
          <p:blipFill>
            <a:blip r:embed="rId5"/>
            <a:stretch>
              <a:fillRect/>
            </a:stretch>
          </p:blipFill>
          <p:spPr>
            <a:xfrm>
              <a:off x="-157675" y="2260301"/>
              <a:ext cx="2499577" cy="1286367"/>
            </a:xfrm>
            <a:prstGeom prst="rect">
              <a:avLst/>
            </a:prstGeom>
          </p:spPr>
        </p:pic>
      </p:grpSp>
      <p:sp>
        <p:nvSpPr>
          <p:cNvPr id="3" name="Rectangle 2"/>
          <p:cNvSpPr/>
          <p:nvPr/>
        </p:nvSpPr>
        <p:spPr>
          <a:xfrm>
            <a:off x="6245525" y="414068"/>
            <a:ext cx="4364966" cy="10351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18096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b="82069"/>
          <a:stretch/>
        </p:blipFill>
        <p:spPr>
          <a:xfrm>
            <a:off x="1" y="0"/>
            <a:ext cx="12192000" cy="1095674"/>
          </a:xfrm>
          <a:prstGeom prst="rect">
            <a:avLst/>
          </a:prstGeom>
        </p:spPr>
      </p:pic>
      <p:sp>
        <p:nvSpPr>
          <p:cNvPr id="5" name="Rectangle 4"/>
          <p:cNvSpPr/>
          <p:nvPr/>
        </p:nvSpPr>
        <p:spPr>
          <a:xfrm>
            <a:off x="2071679" y="108639"/>
            <a:ext cx="7807715" cy="707886"/>
          </a:xfrm>
          <a:prstGeom prst="rect">
            <a:avLst/>
          </a:prstGeom>
        </p:spPr>
        <p:txBody>
          <a:bodyPr wrap="none">
            <a:spAutoFit/>
          </a:bodyPr>
          <a:lstStyle/>
          <a:p>
            <a:pPr marL="342900" indent="-342900"/>
            <a:r>
              <a:rPr lang="en-GB" sz="4000" b="1" dirty="0" smtClean="0">
                <a:solidFill>
                  <a:schemeClr val="bg1"/>
                </a:solidFill>
                <a:effectLst>
                  <a:outerShdw blurRad="38100" dist="38100" dir="2700000" algn="tl">
                    <a:srgbClr val="000000">
                      <a:alpha val="43137"/>
                    </a:srgbClr>
                  </a:outerShdw>
                </a:effectLst>
              </a:rPr>
              <a:t>When ethics conflicts with “morals”</a:t>
            </a:r>
            <a:endParaRPr lang="en-GB" sz="4000" b="1" dirty="0">
              <a:solidFill>
                <a:schemeClr val="bg1"/>
              </a:solidFill>
              <a:effectLst>
                <a:outerShdw blurRad="38100" dist="38100" dir="2700000" algn="tl">
                  <a:srgbClr val="000000">
                    <a:alpha val="43137"/>
                  </a:srgbClr>
                </a:outerShdw>
              </a:effectLst>
            </a:endParaRPr>
          </a:p>
        </p:txBody>
      </p:sp>
      <p:graphicFrame>
        <p:nvGraphicFramePr>
          <p:cNvPr id="6" name="Table 5"/>
          <p:cNvGraphicFramePr>
            <a:graphicFrameLocks noGrp="1"/>
          </p:cNvGraphicFramePr>
          <p:nvPr>
            <p:extLst>
              <p:ext uri="{D42A27DB-BD31-4B8C-83A1-F6EECF244321}">
                <p14:modId xmlns:p14="http://schemas.microsoft.com/office/powerpoint/2010/main" val="414269858"/>
              </p:ext>
            </p:extLst>
          </p:nvPr>
        </p:nvGraphicFramePr>
        <p:xfrm>
          <a:off x="138020" y="1495972"/>
          <a:ext cx="11973466" cy="1956816"/>
        </p:xfrm>
        <a:graphic>
          <a:graphicData uri="http://schemas.openxmlformats.org/drawingml/2006/table">
            <a:tbl>
              <a:tblPr firstRow="1" firstCol="1" bandRow="1"/>
              <a:tblGrid>
                <a:gridCol w="5348380">
                  <a:extLst>
                    <a:ext uri="{9D8B030D-6E8A-4147-A177-3AD203B41FA5}">
                      <a16:colId xmlns:a16="http://schemas.microsoft.com/office/drawing/2014/main" val="2151702576"/>
                    </a:ext>
                  </a:extLst>
                </a:gridCol>
                <a:gridCol w="6625086">
                  <a:extLst>
                    <a:ext uri="{9D8B030D-6E8A-4147-A177-3AD203B41FA5}">
                      <a16:colId xmlns:a16="http://schemas.microsoft.com/office/drawing/2014/main" val="3452387358"/>
                    </a:ext>
                  </a:extLst>
                </a:gridCol>
              </a:tblGrid>
              <a:tr h="0">
                <a:tc>
                  <a:txBody>
                    <a:bodyPr/>
                    <a:lstStyle/>
                    <a:p>
                      <a:pPr algn="ctr">
                        <a:lnSpc>
                          <a:spcPct val="107000"/>
                        </a:lnSpc>
                        <a:spcAft>
                          <a:spcPts val="0"/>
                        </a:spcAft>
                      </a:pPr>
                      <a:r>
                        <a:rPr lang="en-GB" sz="3000" b="1" dirty="0">
                          <a:solidFill>
                            <a:schemeClr val="tx1"/>
                          </a:solidFill>
                          <a:effectLst>
                            <a:outerShdw blurRad="38100" dist="38100" dir="2700000" algn="tl">
                              <a:srgbClr val="000000">
                                <a:alpha val="43137"/>
                              </a:srgbClr>
                            </a:outerShdw>
                          </a:effectLst>
                          <a:latin typeface="Calibri" panose="020F0502020204030204" pitchFamily="34" charset="0"/>
                          <a:ea typeface="Yu Mincho" panose="02020400000000000000" pitchFamily="18" charset="-128"/>
                          <a:cs typeface="Arial" panose="020B0604020202020204" pitchFamily="34" charset="0"/>
                        </a:rPr>
                        <a:t>Ethics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3000" b="1" dirty="0">
                          <a:solidFill>
                            <a:schemeClr val="tx1"/>
                          </a:solidFill>
                          <a:effectLst>
                            <a:outerShdw blurRad="38100" dist="38100" dir="2700000" algn="tl">
                              <a:srgbClr val="000000">
                                <a:alpha val="43137"/>
                              </a:srgbClr>
                            </a:outerShdw>
                          </a:effectLst>
                          <a:latin typeface="Calibri" panose="020F0502020204030204" pitchFamily="34" charset="0"/>
                          <a:ea typeface="Yu Mincho" panose="02020400000000000000" pitchFamily="18" charset="-128"/>
                          <a:cs typeface="Arial" panose="020B0604020202020204" pitchFamily="34" charset="0"/>
                        </a:rPr>
                        <a:t>Morals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51684821"/>
                  </a:ext>
                </a:extLst>
              </a:tr>
              <a:tr h="0">
                <a:tc>
                  <a:txBody>
                    <a:bodyPr/>
                    <a:lstStyle/>
                    <a:p>
                      <a:pPr>
                        <a:lnSpc>
                          <a:spcPct val="107000"/>
                        </a:lnSpc>
                        <a:spcAft>
                          <a:spcPts val="0"/>
                        </a:spcAft>
                      </a:pPr>
                      <a:r>
                        <a:rPr lang="en-GB" sz="3000" b="0" dirty="0">
                          <a:solidFill>
                            <a:schemeClr val="tx1"/>
                          </a:solidFill>
                          <a:effectLst>
                            <a:outerShdw blurRad="38100" dist="38100" dir="2700000" algn="tl">
                              <a:srgbClr val="000000">
                                <a:alpha val="43137"/>
                              </a:srgbClr>
                            </a:outerShdw>
                          </a:effectLst>
                          <a:latin typeface="Calibri" panose="020F0502020204030204" pitchFamily="34" charset="0"/>
                          <a:ea typeface="Yu Mincho" panose="02020400000000000000" pitchFamily="18" charset="-128"/>
                          <a:cs typeface="Arial" panose="020B0604020202020204" pitchFamily="34" charset="0"/>
                        </a:rPr>
                        <a:t>“Character” (</a:t>
                      </a:r>
                      <a:r>
                        <a:rPr lang="en-GB" sz="3000" b="0" i="1" dirty="0">
                          <a:solidFill>
                            <a:schemeClr val="tx1"/>
                          </a:solidFill>
                          <a:effectLst>
                            <a:outerShdw blurRad="38100" dist="38100" dir="2700000" algn="tl">
                              <a:srgbClr val="000000">
                                <a:alpha val="43137"/>
                              </a:srgbClr>
                            </a:outerShdw>
                          </a:effectLst>
                          <a:latin typeface="Calibri" panose="020F0502020204030204" pitchFamily="34" charset="0"/>
                          <a:ea typeface="Yu Mincho" panose="02020400000000000000" pitchFamily="18" charset="-128"/>
                          <a:cs typeface="Arial" panose="020B0604020202020204" pitchFamily="34" charset="0"/>
                        </a:rPr>
                        <a:t>Cf. ethos – Greek</a:t>
                      </a:r>
                      <a:r>
                        <a:rPr lang="en-GB" sz="3000" b="0" dirty="0">
                          <a:solidFill>
                            <a:schemeClr val="tx1"/>
                          </a:solidFill>
                          <a:effectLst>
                            <a:outerShdw blurRad="38100" dist="38100" dir="2700000" algn="tl">
                              <a:srgbClr val="000000">
                                <a:alpha val="43137"/>
                              </a:srgbClr>
                            </a:outerShdw>
                          </a:effectLst>
                          <a:latin typeface="Calibri" panose="020F0502020204030204" pitchFamily="34" charset="0"/>
                          <a:ea typeface="Yu Mincho" panose="02020400000000000000" pitchFamily="18" charset="-128"/>
                          <a:cs typeface="Arial" panose="020B0604020202020204" pitchFamily="34"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3000" b="0" dirty="0">
                          <a:solidFill>
                            <a:schemeClr val="tx1"/>
                          </a:solidFill>
                          <a:effectLst>
                            <a:outerShdw blurRad="38100" dist="38100" dir="2700000" algn="tl">
                              <a:srgbClr val="000000">
                                <a:alpha val="43137"/>
                              </a:srgbClr>
                            </a:outerShdw>
                          </a:effectLst>
                          <a:latin typeface="Calibri" panose="020F0502020204030204" pitchFamily="34" charset="0"/>
                          <a:ea typeface="Yu Mincho" panose="02020400000000000000" pitchFamily="18" charset="-128"/>
                          <a:cs typeface="Arial" panose="020B0604020202020204" pitchFamily="34" charset="0"/>
                        </a:rPr>
                        <a:t>“custom” (</a:t>
                      </a:r>
                      <a:r>
                        <a:rPr lang="en-GB" sz="3000" b="0" i="1" dirty="0">
                          <a:solidFill>
                            <a:schemeClr val="tx1"/>
                          </a:solidFill>
                          <a:effectLst>
                            <a:outerShdw blurRad="38100" dist="38100" dir="2700000" algn="tl">
                              <a:srgbClr val="000000">
                                <a:alpha val="43137"/>
                              </a:srgbClr>
                            </a:outerShdw>
                          </a:effectLst>
                          <a:latin typeface="Calibri" panose="020F0502020204030204" pitchFamily="34" charset="0"/>
                          <a:ea typeface="Yu Mincho" panose="02020400000000000000" pitchFamily="18" charset="-128"/>
                          <a:cs typeface="Arial" panose="020B0604020202020204" pitchFamily="34" charset="0"/>
                        </a:rPr>
                        <a:t>Cf. </a:t>
                      </a:r>
                      <a:r>
                        <a:rPr lang="en-GB" sz="3000" b="0" i="1" dirty="0" err="1">
                          <a:solidFill>
                            <a:schemeClr val="tx1"/>
                          </a:solidFill>
                          <a:effectLst>
                            <a:outerShdw blurRad="38100" dist="38100" dir="2700000" algn="tl">
                              <a:srgbClr val="000000">
                                <a:alpha val="43137"/>
                              </a:srgbClr>
                            </a:outerShdw>
                          </a:effectLst>
                          <a:latin typeface="Calibri" panose="020F0502020204030204" pitchFamily="34" charset="0"/>
                          <a:ea typeface="Yu Mincho" panose="02020400000000000000" pitchFamily="18" charset="-128"/>
                          <a:cs typeface="Arial" panose="020B0604020202020204" pitchFamily="34" charset="0"/>
                        </a:rPr>
                        <a:t>Mos</a:t>
                      </a:r>
                      <a:r>
                        <a:rPr lang="en-GB" sz="3000" b="0" i="1" dirty="0">
                          <a:solidFill>
                            <a:schemeClr val="tx1"/>
                          </a:solidFill>
                          <a:effectLst>
                            <a:outerShdw blurRad="38100" dist="38100" dir="2700000" algn="tl">
                              <a:srgbClr val="000000">
                                <a:alpha val="43137"/>
                              </a:srgbClr>
                            </a:outerShdw>
                          </a:effectLst>
                          <a:latin typeface="Calibri" panose="020F0502020204030204" pitchFamily="34" charset="0"/>
                          <a:ea typeface="Yu Mincho" panose="02020400000000000000" pitchFamily="18" charset="-128"/>
                          <a:cs typeface="Arial" panose="020B0604020202020204" pitchFamily="34" charset="0"/>
                        </a:rPr>
                        <a:t> – Latin</a:t>
                      </a:r>
                      <a:r>
                        <a:rPr lang="en-GB" sz="3000" b="0" dirty="0">
                          <a:solidFill>
                            <a:schemeClr val="tx1"/>
                          </a:solidFill>
                          <a:effectLst>
                            <a:outerShdw blurRad="38100" dist="38100" dir="2700000" algn="tl">
                              <a:srgbClr val="000000">
                                <a:alpha val="43137"/>
                              </a:srgbClr>
                            </a:outerShdw>
                          </a:effectLst>
                          <a:latin typeface="Calibri" panose="020F0502020204030204" pitchFamily="34" charset="0"/>
                          <a:ea typeface="Yu Mincho" panose="02020400000000000000" pitchFamily="18" charset="-128"/>
                          <a:cs typeface="Arial" panose="020B0604020202020204" pitchFamily="34"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5054673"/>
                  </a:ext>
                </a:extLst>
              </a:tr>
              <a:tr h="0">
                <a:tc>
                  <a:txBody>
                    <a:bodyPr/>
                    <a:lstStyle/>
                    <a:p>
                      <a:pPr>
                        <a:lnSpc>
                          <a:spcPct val="107000"/>
                        </a:lnSpc>
                        <a:spcAft>
                          <a:spcPts val="0"/>
                        </a:spcAft>
                      </a:pPr>
                      <a:r>
                        <a:rPr lang="en-GB" sz="3000" b="0" dirty="0">
                          <a:solidFill>
                            <a:schemeClr val="tx1"/>
                          </a:solidFill>
                          <a:effectLst>
                            <a:outerShdw blurRad="38100" dist="38100" dir="2700000" algn="tl">
                              <a:srgbClr val="000000">
                                <a:alpha val="43137"/>
                              </a:srgbClr>
                            </a:outerShdw>
                          </a:effectLst>
                          <a:latin typeface="Calibri" panose="020F0502020204030204" pitchFamily="34" charset="0"/>
                          <a:ea typeface="Yu Mincho" panose="02020400000000000000" pitchFamily="18" charset="-128"/>
                          <a:cs typeface="Arial" panose="020B0604020202020204" pitchFamily="34" charset="0"/>
                        </a:rPr>
                        <a:t>External (imposed by the society)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3000" b="0" dirty="0">
                          <a:solidFill>
                            <a:schemeClr val="tx1"/>
                          </a:solidFill>
                          <a:effectLst>
                            <a:outerShdw blurRad="38100" dist="38100" dir="2700000" algn="tl">
                              <a:srgbClr val="000000">
                                <a:alpha val="43137"/>
                              </a:srgbClr>
                            </a:outerShdw>
                          </a:effectLst>
                          <a:latin typeface="Calibri" panose="020F0502020204030204" pitchFamily="34" charset="0"/>
                          <a:ea typeface="Yu Mincho" panose="02020400000000000000" pitchFamily="18" charset="-128"/>
                          <a:cs typeface="Arial" panose="020B0604020202020204" pitchFamily="34" charset="0"/>
                        </a:rPr>
                        <a:t>Internal (self </a:t>
                      </a:r>
                      <a:r>
                        <a:rPr lang="en-GB" sz="3000" b="0" dirty="0" smtClean="0">
                          <a:solidFill>
                            <a:schemeClr val="tx1"/>
                          </a:solidFill>
                          <a:effectLst>
                            <a:outerShdw blurRad="38100" dist="38100" dir="2700000" algn="tl">
                              <a:srgbClr val="000000">
                                <a:alpha val="43137"/>
                              </a:srgbClr>
                            </a:outerShdw>
                          </a:effectLst>
                          <a:latin typeface="Calibri" panose="020F0502020204030204" pitchFamily="34" charset="0"/>
                          <a:ea typeface="Yu Mincho" panose="02020400000000000000" pitchFamily="18" charset="-128"/>
                          <a:cs typeface="Arial" panose="020B0604020202020204" pitchFamily="34" charset="0"/>
                        </a:rPr>
                        <a:t>discipline) </a:t>
                      </a:r>
                      <a:endParaRPr lang="en-GB" sz="3000" b="0" dirty="0">
                        <a:solidFill>
                          <a:schemeClr val="tx1"/>
                        </a:solidFill>
                        <a:effectLst>
                          <a:outerShdw blurRad="38100" dist="38100" dir="2700000" algn="tl">
                            <a:srgbClr val="000000">
                              <a:alpha val="43137"/>
                            </a:srgbClr>
                          </a:outerShdw>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59354784"/>
                  </a:ext>
                </a:extLst>
              </a:tr>
              <a:tr h="0">
                <a:tc>
                  <a:txBody>
                    <a:bodyPr/>
                    <a:lstStyle/>
                    <a:p>
                      <a:pPr>
                        <a:lnSpc>
                          <a:spcPct val="107000"/>
                        </a:lnSpc>
                        <a:spcAft>
                          <a:spcPts val="0"/>
                        </a:spcAft>
                      </a:pPr>
                      <a:r>
                        <a:rPr lang="en-GB" sz="3000" b="0" dirty="0">
                          <a:solidFill>
                            <a:schemeClr val="tx1"/>
                          </a:solidFill>
                          <a:effectLst>
                            <a:outerShdw blurRad="38100" dist="38100" dir="2700000" algn="tl">
                              <a:srgbClr val="000000">
                                <a:alpha val="43137"/>
                              </a:srgbClr>
                            </a:outerShdw>
                          </a:effectLst>
                          <a:latin typeface="Calibri" panose="020F0502020204030204" pitchFamily="34" charset="0"/>
                          <a:ea typeface="Yu Mincho" panose="02020400000000000000" pitchFamily="18" charset="-128"/>
                          <a:cs typeface="Arial" panose="020B0604020202020204" pitchFamily="34" charset="0"/>
                        </a:rPr>
                        <a:t>Usually linked to an act of law</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3000" b="0" dirty="0">
                          <a:solidFill>
                            <a:schemeClr val="tx1"/>
                          </a:solidFill>
                          <a:effectLst>
                            <a:outerShdw blurRad="38100" dist="38100" dir="2700000" algn="tl">
                              <a:srgbClr val="000000">
                                <a:alpha val="43137"/>
                              </a:srgbClr>
                            </a:outerShdw>
                          </a:effectLst>
                          <a:latin typeface="Calibri" panose="020F0502020204030204" pitchFamily="34" charset="0"/>
                          <a:ea typeface="Yu Mincho" panose="02020400000000000000" pitchFamily="18" charset="-128"/>
                          <a:cs typeface="Arial" panose="020B0604020202020204" pitchFamily="34" charset="0"/>
                        </a:rPr>
                        <a:t>Usually linked to culture and/or religion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26554090"/>
                  </a:ext>
                </a:extLst>
              </a:tr>
            </a:tbl>
          </a:graphicData>
        </a:graphic>
      </p:graphicFrame>
      <p:sp>
        <p:nvSpPr>
          <p:cNvPr id="7" name="TextBox 6"/>
          <p:cNvSpPr txBox="1"/>
          <p:nvPr/>
        </p:nvSpPr>
        <p:spPr>
          <a:xfrm>
            <a:off x="1702493" y="3836583"/>
            <a:ext cx="9155070" cy="584775"/>
          </a:xfrm>
          <a:prstGeom prst="rect">
            <a:avLst/>
          </a:prstGeom>
          <a:noFill/>
        </p:spPr>
        <p:txBody>
          <a:bodyPr wrap="none" rtlCol="0">
            <a:spAutoFit/>
          </a:bodyPr>
          <a:lstStyle/>
          <a:p>
            <a:r>
              <a:rPr lang="en-GB" sz="3200" b="1" dirty="0" smtClean="0">
                <a:latin typeface="Georgia" panose="02040502050405020303" pitchFamily="18" charset="0"/>
              </a:rPr>
              <a:t>Freedom of Speech Vs. Religious criticism </a:t>
            </a:r>
            <a:endParaRPr lang="en-GB" sz="3200" b="1" dirty="0">
              <a:latin typeface="Georgia" panose="02040502050405020303" pitchFamily="18" charset="0"/>
            </a:endParaRPr>
          </a:p>
        </p:txBody>
      </p:sp>
      <p:sp>
        <p:nvSpPr>
          <p:cNvPr id="8" name="TextBox 7"/>
          <p:cNvSpPr txBox="1"/>
          <p:nvPr/>
        </p:nvSpPr>
        <p:spPr>
          <a:xfrm>
            <a:off x="2260964" y="4894381"/>
            <a:ext cx="8303876" cy="584775"/>
          </a:xfrm>
          <a:prstGeom prst="rect">
            <a:avLst/>
          </a:prstGeom>
          <a:noFill/>
        </p:spPr>
        <p:txBody>
          <a:bodyPr wrap="none" rtlCol="0">
            <a:spAutoFit/>
          </a:bodyPr>
          <a:lstStyle/>
          <a:p>
            <a:r>
              <a:rPr lang="en-GB" sz="3200" b="1" dirty="0" smtClean="0">
                <a:latin typeface="Georgia" panose="02040502050405020303" pitchFamily="18" charset="0"/>
              </a:rPr>
              <a:t>Vaccine production Vs. Animal cruelty</a:t>
            </a:r>
            <a:endParaRPr lang="en-GB" sz="3200" b="1" dirty="0">
              <a:latin typeface="Georgia" panose="02040502050405020303" pitchFamily="18" charset="0"/>
            </a:endParaRPr>
          </a:p>
        </p:txBody>
      </p:sp>
      <p:sp>
        <p:nvSpPr>
          <p:cNvPr id="9" name="TextBox 8"/>
          <p:cNvSpPr txBox="1"/>
          <p:nvPr/>
        </p:nvSpPr>
        <p:spPr>
          <a:xfrm>
            <a:off x="3367391" y="5887001"/>
            <a:ext cx="6349815" cy="584775"/>
          </a:xfrm>
          <a:prstGeom prst="rect">
            <a:avLst/>
          </a:prstGeom>
          <a:noFill/>
        </p:spPr>
        <p:txBody>
          <a:bodyPr wrap="none" rtlCol="0">
            <a:spAutoFit/>
          </a:bodyPr>
          <a:lstStyle/>
          <a:p>
            <a:r>
              <a:rPr lang="en-GB" sz="3200" b="1" dirty="0" smtClean="0">
                <a:latin typeface="Georgia" panose="02040502050405020303" pitchFamily="18" charset="0"/>
              </a:rPr>
              <a:t>Polygamy Vs. Cultural </a:t>
            </a:r>
            <a:r>
              <a:rPr lang="en-GB" sz="3200" b="1" dirty="0" err="1" smtClean="0">
                <a:latin typeface="Georgia" panose="02040502050405020303" pitchFamily="18" charset="0"/>
              </a:rPr>
              <a:t>beleifs</a:t>
            </a:r>
            <a:endParaRPr lang="en-GB" sz="3200" b="1" dirty="0">
              <a:latin typeface="Georgia" panose="02040502050405020303" pitchFamily="18" charset="0"/>
            </a:endParaRPr>
          </a:p>
        </p:txBody>
      </p:sp>
      <p:sp>
        <p:nvSpPr>
          <p:cNvPr id="2" name="Rectangle 1"/>
          <p:cNvSpPr/>
          <p:nvPr/>
        </p:nvSpPr>
        <p:spPr>
          <a:xfrm>
            <a:off x="232906" y="2027208"/>
            <a:ext cx="4917059" cy="3968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5561155" y="2027207"/>
            <a:ext cx="4917059" cy="3968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241532" y="2532566"/>
            <a:ext cx="5106845" cy="3968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5561155" y="2517511"/>
            <a:ext cx="4917059" cy="3968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232905" y="3018484"/>
            <a:ext cx="4917059" cy="3968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p:cNvPicPr>
            <a:picLocks noChangeAspect="1"/>
          </p:cNvPicPr>
          <p:nvPr/>
        </p:nvPicPr>
        <p:blipFill>
          <a:blip r:embed="rId3"/>
          <a:stretch>
            <a:fillRect/>
          </a:stretch>
        </p:blipFill>
        <p:spPr>
          <a:xfrm>
            <a:off x="5546123" y="2987949"/>
            <a:ext cx="6194428" cy="408467"/>
          </a:xfrm>
          <a:prstGeom prst="rect">
            <a:avLst/>
          </a:prstGeom>
        </p:spPr>
      </p:pic>
    </p:spTree>
    <p:extLst>
      <p:ext uri="{BB962C8B-B14F-4D97-AF65-F5344CB8AC3E}">
        <p14:creationId xmlns:p14="http://schemas.microsoft.com/office/powerpoint/2010/main" val="274764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0"/>
                                        </p:tgtEl>
                                      </p:cBhvr>
                                    </p:animEffect>
                                    <p:set>
                                      <p:cBhvr>
                                        <p:cTn id="12" dur="1" fill="hold">
                                          <p:stCondLst>
                                            <p:cond delay="499"/>
                                          </p:stCondLst>
                                        </p:cTn>
                                        <p:tgtEl>
                                          <p:spTgt spid="1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11"/>
                                        </p:tgtEl>
                                      </p:cBhvr>
                                    </p:animEffect>
                                    <p:set>
                                      <p:cBhvr>
                                        <p:cTn id="17" dur="1" fill="hold">
                                          <p:stCondLst>
                                            <p:cond delay="499"/>
                                          </p:stCondLst>
                                        </p:cTn>
                                        <p:tgtEl>
                                          <p:spTgt spid="11"/>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12"/>
                                        </p:tgtEl>
                                      </p:cBhvr>
                                    </p:animEffect>
                                    <p:set>
                                      <p:cBhvr>
                                        <p:cTn id="22" dur="1" fill="hold">
                                          <p:stCondLst>
                                            <p:cond delay="499"/>
                                          </p:stCondLst>
                                        </p:cTn>
                                        <p:tgtEl>
                                          <p:spTgt spid="1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13"/>
                                        </p:tgtEl>
                                      </p:cBhvr>
                                    </p:animEffect>
                                    <p:set>
                                      <p:cBhvr>
                                        <p:cTn id="27" dur="1" fill="hold">
                                          <p:stCondLst>
                                            <p:cond delay="499"/>
                                          </p:stCondLst>
                                        </p:cTn>
                                        <p:tgtEl>
                                          <p:spTgt spid="13"/>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2" grpId="0" animBg="1"/>
      <p:bldP spid="10" grpId="0" animBg="1"/>
      <p:bldP spid="11" grpId="0" animBg="1"/>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0" y="6226117"/>
            <a:ext cx="12192000" cy="631883"/>
          </a:xfrm>
          <a:prstGeom prst="rect">
            <a:avLst/>
          </a:prstGeom>
        </p:spPr>
      </p:pic>
      <p:sp>
        <p:nvSpPr>
          <p:cNvPr id="8" name="Rectangle 7"/>
          <p:cNvSpPr/>
          <p:nvPr/>
        </p:nvSpPr>
        <p:spPr>
          <a:xfrm>
            <a:off x="908720" y="1136576"/>
            <a:ext cx="720080"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874712" y="1208584"/>
            <a:ext cx="720080"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p:cNvPicPr>
            <a:picLocks noChangeAspect="1"/>
          </p:cNvPicPr>
          <p:nvPr/>
        </p:nvPicPr>
        <p:blipFill>
          <a:blip r:embed="rId3"/>
          <a:stretch>
            <a:fillRect/>
          </a:stretch>
        </p:blipFill>
        <p:spPr>
          <a:xfrm>
            <a:off x="802256" y="1025651"/>
            <a:ext cx="10579658" cy="5183213"/>
          </a:xfrm>
          <a:prstGeom prst="rect">
            <a:avLst/>
          </a:prstGeom>
        </p:spPr>
      </p:pic>
      <p:pic>
        <p:nvPicPr>
          <p:cNvPr id="12" name="Picture 11"/>
          <p:cNvPicPr>
            <a:picLocks noChangeAspect="1"/>
          </p:cNvPicPr>
          <p:nvPr/>
        </p:nvPicPr>
        <p:blipFill rotWithShape="1">
          <a:blip r:embed="rId4"/>
          <a:srcRect b="82069"/>
          <a:stretch/>
        </p:blipFill>
        <p:spPr>
          <a:xfrm>
            <a:off x="0" y="0"/>
            <a:ext cx="12251955" cy="1095674"/>
          </a:xfrm>
          <a:prstGeom prst="rect">
            <a:avLst/>
          </a:prstGeom>
        </p:spPr>
      </p:pic>
      <p:sp>
        <p:nvSpPr>
          <p:cNvPr id="11" name="Rectangle 10"/>
          <p:cNvSpPr/>
          <p:nvPr/>
        </p:nvSpPr>
        <p:spPr>
          <a:xfrm>
            <a:off x="-47267" y="126224"/>
            <a:ext cx="12292596" cy="707886"/>
          </a:xfrm>
          <a:prstGeom prst="rect">
            <a:avLst/>
          </a:prstGeom>
        </p:spPr>
        <p:txBody>
          <a:bodyPr wrap="none">
            <a:spAutoFit/>
          </a:bodyPr>
          <a:lstStyle/>
          <a:p>
            <a:pPr marL="342900" indent="-342900"/>
            <a:r>
              <a:rPr lang="en-GB" sz="4000" b="1" dirty="0">
                <a:solidFill>
                  <a:schemeClr val="bg1"/>
                </a:solidFill>
                <a:effectLst>
                  <a:outerShdw blurRad="38100" dist="38100" dir="2700000" algn="tl">
                    <a:srgbClr val="000000">
                      <a:alpha val="43137"/>
                    </a:srgbClr>
                  </a:outerShdw>
                </a:effectLst>
              </a:rPr>
              <a:t>Reproductive freedom: rights, responsibilities and choice</a:t>
            </a:r>
          </a:p>
        </p:txBody>
      </p:sp>
      <p:pic>
        <p:nvPicPr>
          <p:cNvPr id="14" name="Picture 13"/>
          <p:cNvPicPr>
            <a:picLocks noChangeAspect="1"/>
          </p:cNvPicPr>
          <p:nvPr/>
        </p:nvPicPr>
        <p:blipFill>
          <a:blip r:embed="rId5"/>
          <a:stretch>
            <a:fillRect/>
          </a:stretch>
        </p:blipFill>
        <p:spPr>
          <a:xfrm>
            <a:off x="97047" y="2232145"/>
            <a:ext cx="1905000" cy="2857500"/>
          </a:xfrm>
          <a:prstGeom prst="rect">
            <a:avLst/>
          </a:prstGeom>
          <a:ln>
            <a:solidFill>
              <a:srgbClr val="800000"/>
            </a:solidFill>
          </a:ln>
        </p:spPr>
      </p:pic>
    </p:spTree>
    <p:extLst>
      <p:ext uri="{BB962C8B-B14F-4D97-AF65-F5344CB8AC3E}">
        <p14:creationId xmlns:p14="http://schemas.microsoft.com/office/powerpoint/2010/main" val="73593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0" y="6226117"/>
            <a:ext cx="12192000" cy="631883"/>
          </a:xfrm>
          <a:prstGeom prst="rect">
            <a:avLst/>
          </a:prstGeom>
        </p:spPr>
      </p:pic>
      <p:sp>
        <p:nvSpPr>
          <p:cNvPr id="8" name="Rectangle 7"/>
          <p:cNvSpPr/>
          <p:nvPr/>
        </p:nvSpPr>
        <p:spPr>
          <a:xfrm>
            <a:off x="908720" y="1136576"/>
            <a:ext cx="720080"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874712" y="1208584"/>
            <a:ext cx="720080"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p:cNvPicPr>
            <a:picLocks noChangeAspect="1"/>
          </p:cNvPicPr>
          <p:nvPr/>
        </p:nvPicPr>
        <p:blipFill>
          <a:blip r:embed="rId3"/>
          <a:stretch>
            <a:fillRect/>
          </a:stretch>
        </p:blipFill>
        <p:spPr>
          <a:xfrm>
            <a:off x="802256" y="1025652"/>
            <a:ext cx="10579658" cy="5016604"/>
          </a:xfrm>
          <a:prstGeom prst="rect">
            <a:avLst/>
          </a:prstGeom>
        </p:spPr>
      </p:pic>
      <p:pic>
        <p:nvPicPr>
          <p:cNvPr id="12" name="Picture 11"/>
          <p:cNvPicPr>
            <a:picLocks noChangeAspect="1"/>
          </p:cNvPicPr>
          <p:nvPr/>
        </p:nvPicPr>
        <p:blipFill rotWithShape="1">
          <a:blip r:embed="rId4"/>
          <a:srcRect b="82069"/>
          <a:stretch/>
        </p:blipFill>
        <p:spPr>
          <a:xfrm>
            <a:off x="0" y="0"/>
            <a:ext cx="12251955" cy="1095674"/>
          </a:xfrm>
          <a:prstGeom prst="rect">
            <a:avLst/>
          </a:prstGeom>
        </p:spPr>
      </p:pic>
      <p:sp>
        <p:nvSpPr>
          <p:cNvPr id="11" name="Rectangle 10"/>
          <p:cNvSpPr/>
          <p:nvPr/>
        </p:nvSpPr>
        <p:spPr>
          <a:xfrm>
            <a:off x="349547" y="126224"/>
            <a:ext cx="11696792" cy="707886"/>
          </a:xfrm>
          <a:prstGeom prst="rect">
            <a:avLst/>
          </a:prstGeom>
        </p:spPr>
        <p:txBody>
          <a:bodyPr wrap="none">
            <a:spAutoFit/>
          </a:bodyPr>
          <a:lstStyle/>
          <a:p>
            <a:pPr marL="342900" indent="-342900"/>
            <a:r>
              <a:rPr lang="en-GB" sz="4000" b="1" dirty="0" smtClean="0">
                <a:solidFill>
                  <a:schemeClr val="bg1"/>
                </a:solidFill>
                <a:effectLst>
                  <a:outerShdw blurRad="38100" dist="38100" dir="2700000" algn="tl">
                    <a:srgbClr val="000000">
                      <a:alpha val="43137"/>
                    </a:srgbClr>
                  </a:outerShdw>
                </a:effectLst>
              </a:rPr>
              <a:t>Parental autonomy: Rights</a:t>
            </a:r>
            <a:r>
              <a:rPr lang="en-GB" sz="4000" b="1" dirty="0">
                <a:solidFill>
                  <a:schemeClr val="bg1"/>
                </a:solidFill>
                <a:effectLst>
                  <a:outerShdw blurRad="38100" dist="38100" dir="2700000" algn="tl">
                    <a:srgbClr val="000000">
                      <a:alpha val="43137"/>
                    </a:srgbClr>
                  </a:outerShdw>
                </a:effectLst>
              </a:rPr>
              <a:t>, responsibilities and choice</a:t>
            </a:r>
          </a:p>
        </p:txBody>
      </p:sp>
      <p:pic>
        <p:nvPicPr>
          <p:cNvPr id="13" name="Picture 12"/>
          <p:cNvPicPr>
            <a:picLocks noChangeAspect="1"/>
          </p:cNvPicPr>
          <p:nvPr/>
        </p:nvPicPr>
        <p:blipFill>
          <a:blip r:embed="rId5"/>
          <a:stretch>
            <a:fillRect/>
          </a:stretch>
        </p:blipFill>
        <p:spPr>
          <a:xfrm>
            <a:off x="119085" y="2372265"/>
            <a:ext cx="2010357" cy="2010357"/>
          </a:xfrm>
          <a:prstGeom prst="rect">
            <a:avLst/>
          </a:prstGeom>
          <a:ln>
            <a:solidFill>
              <a:srgbClr val="800000"/>
            </a:solidFill>
          </a:ln>
        </p:spPr>
      </p:pic>
      <p:sp>
        <p:nvSpPr>
          <p:cNvPr id="2" name="Rectangle 1"/>
          <p:cNvSpPr/>
          <p:nvPr/>
        </p:nvSpPr>
        <p:spPr>
          <a:xfrm>
            <a:off x="4669374" y="1222690"/>
            <a:ext cx="2085251" cy="461665"/>
          </a:xfrm>
          <a:prstGeom prst="rect">
            <a:avLst/>
          </a:prstGeom>
          <a:solidFill>
            <a:schemeClr val="bg1"/>
          </a:solidFill>
        </p:spPr>
        <p:txBody>
          <a:bodyPr wrap="none">
            <a:spAutoFit/>
          </a:bodyPr>
          <a:lstStyle/>
          <a:p>
            <a:r>
              <a:rPr lang="en-GB" sz="2400" b="1" dirty="0" smtClean="0"/>
              <a:t>II: Charlie Gard</a:t>
            </a:r>
            <a:endParaRPr lang="en-GB" sz="2400" b="1" dirty="0"/>
          </a:p>
        </p:txBody>
      </p:sp>
      <p:sp>
        <p:nvSpPr>
          <p:cNvPr id="3" name="Rectangle 2"/>
          <p:cNvSpPr/>
          <p:nvPr/>
        </p:nvSpPr>
        <p:spPr>
          <a:xfrm>
            <a:off x="2271622" y="1588637"/>
            <a:ext cx="9675964" cy="4270400"/>
          </a:xfrm>
          <a:prstGeom prst="rect">
            <a:avLst/>
          </a:prstGeom>
          <a:solidFill>
            <a:schemeClr val="bg1"/>
          </a:solidFill>
        </p:spPr>
        <p:txBody>
          <a:bodyPr wrap="square">
            <a:spAutoFit/>
          </a:bodyPr>
          <a:lstStyle/>
          <a:p>
            <a:pPr algn="just">
              <a:lnSpc>
                <a:spcPct val="150000"/>
              </a:lnSpc>
            </a:pPr>
            <a:r>
              <a:rPr lang="en-GB" sz="1600" dirty="0" smtClean="0">
                <a:latin typeface="Georgia" panose="02040502050405020303" pitchFamily="18" charset="0"/>
              </a:rPr>
              <a:t>Charlie was a 10-month old patient in intensive care at Great Ormond Street Hospital (GOSH) in London. Doctors discovered he had a rare inherited disease - infantile onset </a:t>
            </a:r>
            <a:r>
              <a:rPr lang="en-GB" sz="1600" dirty="0" err="1" smtClean="0">
                <a:latin typeface="Georgia" panose="02040502050405020303" pitchFamily="18" charset="0"/>
              </a:rPr>
              <a:t>encephalomyopathy</a:t>
            </a:r>
            <a:r>
              <a:rPr lang="en-GB" sz="1600" dirty="0" smtClean="0">
                <a:latin typeface="Georgia" panose="02040502050405020303" pitchFamily="18" charset="0"/>
              </a:rPr>
              <a:t> mitochondrial DNA depletion syndrome. The condition causes progressive muscle weakness and brain damage. Charlie's parents wanted to take him to see specialists in the USA, who had offered an experimental therapy. However GOSH physicians objected this and pleaded the courts that life support treatment should stop. Considering both the parents as well as the GOSH’ bosses, the judge concluded that life-support treatment should end and said a move to a palliative care regime would be in Charlie’s best interests. Then Charlie’s parents took their case through the Court of Appeal and the UK Supreme Court with no success. They appealed the verdict to the European Court of Human Rights but European judges refused to intervene. Charlie's parents ended their five-month legal fight over treatment for their terminally-ill son. Finally Charlie’s life-support was withdrawn.</a:t>
            </a:r>
          </a:p>
          <a:p>
            <a:pPr algn="just">
              <a:lnSpc>
                <a:spcPct val="150000"/>
              </a:lnSpc>
            </a:pPr>
            <a:endParaRPr lang="en-GB" sz="500" dirty="0" smtClean="0">
              <a:latin typeface="Georgia" panose="02040502050405020303" pitchFamily="18" charset="0"/>
            </a:endParaRPr>
          </a:p>
        </p:txBody>
      </p:sp>
    </p:spTree>
    <p:extLst>
      <p:ext uri="{BB962C8B-B14F-4D97-AF65-F5344CB8AC3E}">
        <p14:creationId xmlns:p14="http://schemas.microsoft.com/office/powerpoint/2010/main" val="4154953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0" y="6226117"/>
            <a:ext cx="12192000" cy="631883"/>
          </a:xfrm>
          <a:prstGeom prst="rect">
            <a:avLst/>
          </a:prstGeom>
        </p:spPr>
      </p:pic>
      <p:pic>
        <p:nvPicPr>
          <p:cNvPr id="5" name="Picture 4"/>
          <p:cNvPicPr>
            <a:picLocks noChangeAspect="1"/>
          </p:cNvPicPr>
          <p:nvPr/>
        </p:nvPicPr>
        <p:blipFill rotWithShape="1">
          <a:blip r:embed="rId3"/>
          <a:srcRect b="82069"/>
          <a:stretch/>
        </p:blipFill>
        <p:spPr>
          <a:xfrm>
            <a:off x="0" y="0"/>
            <a:ext cx="12251955" cy="1095674"/>
          </a:xfrm>
          <a:prstGeom prst="rect">
            <a:avLst/>
          </a:prstGeom>
        </p:spPr>
      </p:pic>
      <p:sp>
        <p:nvSpPr>
          <p:cNvPr id="6" name="Rectangle 5"/>
          <p:cNvSpPr/>
          <p:nvPr/>
        </p:nvSpPr>
        <p:spPr>
          <a:xfrm>
            <a:off x="1462355" y="193894"/>
            <a:ext cx="10059229" cy="707886"/>
          </a:xfrm>
          <a:prstGeom prst="rect">
            <a:avLst/>
          </a:prstGeom>
        </p:spPr>
        <p:txBody>
          <a:bodyPr wrap="none">
            <a:spAutoFit/>
          </a:bodyPr>
          <a:lstStyle/>
          <a:p>
            <a:pPr marL="342900" indent="-342900"/>
            <a:r>
              <a:rPr lang="en-GB" sz="4000" b="1" dirty="0" smtClean="0">
                <a:solidFill>
                  <a:schemeClr val="bg1"/>
                </a:solidFill>
                <a:effectLst>
                  <a:outerShdw blurRad="38100" dist="38100" dir="2700000" algn="tl">
                    <a:srgbClr val="000000">
                      <a:alpha val="43137"/>
                    </a:srgbClr>
                  </a:outerShdw>
                </a:effectLst>
              </a:rPr>
              <a:t>Other ethical issues: Bioethics Vs. Moral ethics</a:t>
            </a:r>
            <a:endParaRPr lang="en-GB" sz="4000" b="1" dirty="0">
              <a:solidFill>
                <a:schemeClr val="bg1"/>
              </a:solidFill>
              <a:effectLst>
                <a:outerShdw blurRad="38100" dist="38100" dir="2700000" algn="tl">
                  <a:srgbClr val="000000">
                    <a:alpha val="43137"/>
                  </a:srgbClr>
                </a:outerShdw>
              </a:effectLst>
            </a:endParaRPr>
          </a:p>
        </p:txBody>
      </p:sp>
      <p:sp>
        <p:nvSpPr>
          <p:cNvPr id="4" name="TextBox 3"/>
          <p:cNvSpPr txBox="1"/>
          <p:nvPr/>
        </p:nvSpPr>
        <p:spPr>
          <a:xfrm>
            <a:off x="509625" y="1261495"/>
            <a:ext cx="4294189" cy="4832092"/>
          </a:xfrm>
          <a:prstGeom prst="rect">
            <a:avLst/>
          </a:prstGeom>
          <a:noFill/>
        </p:spPr>
        <p:txBody>
          <a:bodyPr wrap="none" rtlCol="0">
            <a:spAutoFit/>
          </a:bodyPr>
          <a:lstStyle/>
          <a:p>
            <a:pPr marL="457200" indent="-457200">
              <a:buFont typeface="Arial" panose="020B0604020202020204" pitchFamily="34" charset="0"/>
              <a:buChar char="•"/>
            </a:pPr>
            <a:r>
              <a:rPr lang="en-GB" sz="2800" b="1" dirty="0" smtClean="0">
                <a:solidFill>
                  <a:schemeClr val="accent1">
                    <a:lumMod val="50000"/>
                  </a:schemeClr>
                </a:solidFill>
                <a:effectLst>
                  <a:outerShdw blurRad="38100" dist="38100" dir="2700000" algn="tl">
                    <a:srgbClr val="000000">
                      <a:alpha val="43137"/>
                    </a:srgbClr>
                  </a:outerShdw>
                </a:effectLst>
              </a:rPr>
              <a:t>Abortion</a:t>
            </a:r>
          </a:p>
          <a:p>
            <a:pPr marL="457200" indent="-457200">
              <a:buFont typeface="Arial" panose="020B0604020202020204" pitchFamily="34" charset="0"/>
              <a:buChar char="•"/>
            </a:pPr>
            <a:r>
              <a:rPr lang="en-GB" sz="2800" b="1" dirty="0" smtClean="0">
                <a:solidFill>
                  <a:schemeClr val="accent1">
                    <a:lumMod val="50000"/>
                  </a:schemeClr>
                </a:solidFill>
                <a:effectLst>
                  <a:outerShdw blurRad="38100" dist="38100" dir="2700000" algn="tl">
                    <a:srgbClr val="000000">
                      <a:alpha val="43137"/>
                    </a:srgbClr>
                  </a:outerShdw>
                </a:effectLst>
              </a:rPr>
              <a:t>Euthanasia</a:t>
            </a:r>
          </a:p>
          <a:p>
            <a:pPr marL="457200" indent="-457200">
              <a:buFont typeface="Arial" panose="020B0604020202020204" pitchFamily="34" charset="0"/>
              <a:buChar char="•"/>
            </a:pPr>
            <a:r>
              <a:rPr lang="en-GB" sz="2800" b="1" dirty="0" smtClean="0">
                <a:solidFill>
                  <a:schemeClr val="accent1">
                    <a:lumMod val="50000"/>
                  </a:schemeClr>
                </a:solidFill>
                <a:effectLst>
                  <a:outerShdw blurRad="38100" dist="38100" dir="2700000" algn="tl">
                    <a:srgbClr val="000000">
                      <a:alpha val="43137"/>
                    </a:srgbClr>
                  </a:outerShdw>
                </a:effectLst>
              </a:rPr>
              <a:t>Suicide</a:t>
            </a:r>
          </a:p>
          <a:p>
            <a:pPr marL="457200" indent="-457200">
              <a:buFont typeface="Arial" panose="020B0604020202020204" pitchFamily="34" charset="0"/>
              <a:buChar char="•"/>
            </a:pPr>
            <a:r>
              <a:rPr lang="en-GB" sz="2800" b="1" dirty="0" smtClean="0">
                <a:solidFill>
                  <a:schemeClr val="accent1">
                    <a:lumMod val="50000"/>
                  </a:schemeClr>
                </a:solidFill>
                <a:effectLst>
                  <a:outerShdw blurRad="38100" dist="38100" dir="2700000" algn="tl">
                    <a:srgbClr val="000000">
                      <a:alpha val="43137"/>
                    </a:srgbClr>
                  </a:outerShdw>
                </a:effectLst>
              </a:rPr>
              <a:t>DNR</a:t>
            </a:r>
          </a:p>
          <a:p>
            <a:pPr marL="457200" indent="-457200">
              <a:buFont typeface="Arial" panose="020B0604020202020204" pitchFamily="34" charset="0"/>
              <a:buChar char="•"/>
            </a:pPr>
            <a:r>
              <a:rPr lang="en-GB" sz="2800" b="1" dirty="0" smtClean="0">
                <a:solidFill>
                  <a:schemeClr val="accent1">
                    <a:lumMod val="50000"/>
                  </a:schemeClr>
                </a:solidFill>
                <a:effectLst>
                  <a:outerShdw blurRad="38100" dist="38100" dir="2700000" algn="tl">
                    <a:srgbClr val="000000">
                      <a:alpha val="43137"/>
                    </a:srgbClr>
                  </a:outerShdw>
                </a:effectLst>
              </a:rPr>
              <a:t>Determination of death</a:t>
            </a:r>
          </a:p>
          <a:p>
            <a:pPr marL="457200" indent="-457200">
              <a:buFont typeface="Arial" panose="020B0604020202020204" pitchFamily="34" charset="0"/>
              <a:buChar char="•"/>
            </a:pPr>
            <a:r>
              <a:rPr lang="en-GB" sz="2800" b="1" dirty="0" smtClean="0">
                <a:solidFill>
                  <a:schemeClr val="accent1">
                    <a:lumMod val="50000"/>
                  </a:schemeClr>
                </a:solidFill>
                <a:effectLst>
                  <a:outerShdw blurRad="38100" dist="38100" dir="2700000" algn="tl">
                    <a:srgbClr val="000000">
                      <a:alpha val="43137"/>
                    </a:srgbClr>
                  </a:outerShdw>
                </a:effectLst>
              </a:rPr>
              <a:t>Cloning</a:t>
            </a:r>
          </a:p>
          <a:p>
            <a:pPr marL="457200" indent="-457200">
              <a:buFont typeface="Arial" panose="020B0604020202020204" pitchFamily="34" charset="0"/>
              <a:buChar char="•"/>
            </a:pPr>
            <a:r>
              <a:rPr lang="en-GB" sz="2800" b="1" dirty="0" smtClean="0">
                <a:solidFill>
                  <a:schemeClr val="accent1">
                    <a:lumMod val="50000"/>
                  </a:schemeClr>
                </a:solidFill>
                <a:effectLst>
                  <a:outerShdw blurRad="38100" dist="38100" dir="2700000" algn="tl">
                    <a:srgbClr val="000000">
                      <a:alpha val="43137"/>
                    </a:srgbClr>
                  </a:outerShdw>
                </a:effectLst>
              </a:rPr>
              <a:t>Human Experimentation</a:t>
            </a:r>
          </a:p>
          <a:p>
            <a:pPr marL="457200" indent="-457200">
              <a:buFont typeface="Arial" panose="020B0604020202020204" pitchFamily="34" charset="0"/>
              <a:buChar char="•"/>
            </a:pPr>
            <a:r>
              <a:rPr lang="en-GB" sz="2800" b="1" dirty="0" smtClean="0">
                <a:solidFill>
                  <a:schemeClr val="accent1">
                    <a:lumMod val="50000"/>
                  </a:schemeClr>
                </a:solidFill>
                <a:effectLst>
                  <a:outerShdw blurRad="38100" dist="38100" dir="2700000" algn="tl">
                    <a:srgbClr val="000000">
                      <a:alpha val="43137"/>
                    </a:srgbClr>
                  </a:outerShdw>
                </a:effectLst>
              </a:rPr>
              <a:t>Birth control</a:t>
            </a:r>
          </a:p>
          <a:p>
            <a:pPr marL="457200" indent="-457200">
              <a:buFont typeface="Arial" panose="020B0604020202020204" pitchFamily="34" charset="0"/>
              <a:buChar char="•"/>
            </a:pPr>
            <a:r>
              <a:rPr lang="en-GB" sz="2800" b="1" dirty="0" smtClean="0">
                <a:solidFill>
                  <a:schemeClr val="accent1">
                    <a:lumMod val="50000"/>
                  </a:schemeClr>
                </a:solidFill>
                <a:effectLst>
                  <a:outerShdw blurRad="38100" dist="38100" dir="2700000" algn="tl">
                    <a:srgbClr val="000000">
                      <a:alpha val="43137"/>
                    </a:srgbClr>
                  </a:outerShdw>
                </a:effectLst>
              </a:rPr>
              <a:t>In vitro fertilization</a:t>
            </a:r>
          </a:p>
          <a:p>
            <a:pPr marL="457200" indent="-457200">
              <a:buFont typeface="Arial" panose="020B0604020202020204" pitchFamily="34" charset="0"/>
              <a:buChar char="•"/>
            </a:pPr>
            <a:r>
              <a:rPr lang="en-GB" sz="2800" b="1" dirty="0" smtClean="0">
                <a:solidFill>
                  <a:schemeClr val="accent1">
                    <a:lumMod val="50000"/>
                  </a:schemeClr>
                </a:solidFill>
                <a:effectLst>
                  <a:outerShdw blurRad="38100" dist="38100" dir="2700000" algn="tl">
                    <a:srgbClr val="000000">
                      <a:alpha val="43137"/>
                    </a:srgbClr>
                  </a:outerShdw>
                </a:effectLst>
              </a:rPr>
              <a:t>Stem cell technology</a:t>
            </a:r>
          </a:p>
          <a:p>
            <a:pPr marL="457200" indent="-457200">
              <a:buFont typeface="Arial" panose="020B0604020202020204" pitchFamily="34" charset="0"/>
              <a:buChar char="•"/>
            </a:pPr>
            <a:r>
              <a:rPr lang="en-GB" sz="2800" b="1" dirty="0" smtClean="0">
                <a:solidFill>
                  <a:schemeClr val="accent1">
                    <a:lumMod val="50000"/>
                  </a:schemeClr>
                </a:solidFill>
                <a:effectLst>
                  <a:outerShdw blurRad="38100" dist="38100" dir="2700000" algn="tl">
                    <a:srgbClr val="000000">
                      <a:alpha val="43137"/>
                    </a:srgbClr>
                  </a:outerShdw>
                </a:effectLst>
              </a:rPr>
              <a:t>Homosexuality </a:t>
            </a:r>
            <a:endParaRPr lang="en-GB" sz="2800" b="1" dirty="0">
              <a:solidFill>
                <a:schemeClr val="accent1">
                  <a:lumMod val="50000"/>
                </a:schemeClr>
              </a:solidFill>
              <a:effectLst>
                <a:outerShdw blurRad="38100" dist="38100" dir="2700000" algn="tl">
                  <a:srgbClr val="000000">
                    <a:alpha val="43137"/>
                  </a:srgbClr>
                </a:outerShdw>
              </a:effectLst>
            </a:endParaRPr>
          </a:p>
        </p:txBody>
      </p:sp>
      <p:pic>
        <p:nvPicPr>
          <p:cNvPr id="7" name="Picture 6"/>
          <p:cNvPicPr>
            <a:picLocks noChangeAspect="1"/>
          </p:cNvPicPr>
          <p:nvPr/>
        </p:nvPicPr>
        <p:blipFill>
          <a:blip r:embed="rId4"/>
          <a:stretch>
            <a:fillRect/>
          </a:stretch>
        </p:blipFill>
        <p:spPr>
          <a:xfrm>
            <a:off x="8591910" y="1247277"/>
            <a:ext cx="2786774" cy="1857849"/>
          </a:xfrm>
          <a:prstGeom prst="rect">
            <a:avLst/>
          </a:prstGeom>
        </p:spPr>
      </p:pic>
      <p:pic>
        <p:nvPicPr>
          <p:cNvPr id="8" name="Picture 7"/>
          <p:cNvPicPr>
            <a:picLocks noChangeAspect="1"/>
          </p:cNvPicPr>
          <p:nvPr/>
        </p:nvPicPr>
        <p:blipFill>
          <a:blip r:embed="rId5"/>
          <a:stretch>
            <a:fillRect/>
          </a:stretch>
        </p:blipFill>
        <p:spPr>
          <a:xfrm>
            <a:off x="5980774" y="3907138"/>
            <a:ext cx="2977662" cy="2207192"/>
          </a:xfrm>
          <a:prstGeom prst="rect">
            <a:avLst/>
          </a:prstGeom>
        </p:spPr>
      </p:pic>
      <p:pic>
        <p:nvPicPr>
          <p:cNvPr id="10" name="Picture 9"/>
          <p:cNvPicPr>
            <a:picLocks noChangeAspect="1"/>
          </p:cNvPicPr>
          <p:nvPr/>
        </p:nvPicPr>
        <p:blipFill>
          <a:blip r:embed="rId6"/>
          <a:stretch>
            <a:fillRect/>
          </a:stretch>
        </p:blipFill>
        <p:spPr>
          <a:xfrm>
            <a:off x="8705850" y="3892492"/>
            <a:ext cx="3486150" cy="2333625"/>
          </a:xfrm>
          <a:prstGeom prst="rect">
            <a:avLst/>
          </a:prstGeom>
        </p:spPr>
      </p:pic>
      <p:pic>
        <p:nvPicPr>
          <p:cNvPr id="2" name="Picture 1"/>
          <p:cNvPicPr>
            <a:picLocks noChangeAspect="1"/>
          </p:cNvPicPr>
          <p:nvPr/>
        </p:nvPicPr>
        <p:blipFill>
          <a:blip r:embed="rId7"/>
          <a:stretch>
            <a:fillRect/>
          </a:stretch>
        </p:blipFill>
        <p:spPr>
          <a:xfrm>
            <a:off x="4664968" y="1381408"/>
            <a:ext cx="3235522" cy="2442819"/>
          </a:xfrm>
          <a:prstGeom prst="rect">
            <a:avLst/>
          </a:prstGeom>
        </p:spPr>
      </p:pic>
    </p:spTree>
    <p:extLst>
      <p:ext uri="{BB962C8B-B14F-4D97-AF65-F5344CB8AC3E}">
        <p14:creationId xmlns:p14="http://schemas.microsoft.com/office/powerpoint/2010/main" val="170711590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E125862E981A94086BCBCBCEB175BF3" ma:contentTypeVersion="6" ma:contentTypeDescription="Create a new document." ma:contentTypeScope="" ma:versionID="b368877d40990b174a1f49e4abcafd9c">
  <xsd:schema xmlns:xsd="http://www.w3.org/2001/XMLSchema" xmlns:xs="http://www.w3.org/2001/XMLSchema" xmlns:p="http://schemas.microsoft.com/office/2006/metadata/properties" xmlns:ns2="dbd5be3d-4e4a-461b-adc3-7ff16e699333" xmlns:ns3="b84d056f-7028-4677-8868-c2895addd7b4" xmlns:ns4="429b9d83-c97a-477d-8701-b25f971feec7" targetNamespace="http://schemas.microsoft.com/office/2006/metadata/properties" ma:root="true" ma:fieldsID="71dfcac56c7aa750a768018e0eafc7d3" ns2:_="" ns3:_="" ns4:_="">
    <xsd:import namespace="dbd5be3d-4e4a-461b-adc3-7ff16e699333"/>
    <xsd:import namespace="b84d056f-7028-4677-8868-c2895addd7b4"/>
    <xsd:import namespace="429b9d83-c97a-477d-8701-b25f971feec7"/>
    <xsd:element name="properties">
      <xsd:complexType>
        <xsd:sequence>
          <xsd:element name="documentManagement">
            <xsd:complexType>
              <xsd:all>
                <xsd:element ref="ns2:SharedWithUsers" minOccurs="0"/>
                <xsd:element ref="ns3:SharedWithDetails" minOccurs="0"/>
                <xsd:element ref="ns4:MediaServiceMetadata" minOccurs="0"/>
                <xsd:element ref="ns4:MediaServiceFastMetadata" minOccurs="0"/>
                <xsd:element ref="ns4:MediaServiceDateTaken" minOccurs="0"/>
                <xsd:element ref="ns4: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bd5be3d-4e4a-461b-adc3-7ff16e699333"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84d056f-7028-4677-8868-c2895addd7b4" elementFormDefault="qualified">
    <xsd:import namespace="http://schemas.microsoft.com/office/2006/documentManagement/types"/>
    <xsd:import namespace="http://schemas.microsoft.com/office/infopath/2007/PartnerControls"/>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29b9d83-c97a-477d-8701-b25f971feec7"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D3842A3-A69D-4AE7-A0C7-DB4FC56A7A88}"/>
</file>

<file path=customXml/itemProps2.xml><?xml version="1.0" encoding="utf-8"?>
<ds:datastoreItem xmlns:ds="http://schemas.openxmlformats.org/officeDocument/2006/customXml" ds:itemID="{F9412B7A-62EE-4782-B6F5-0A5EB3592FE0}"/>
</file>

<file path=customXml/itemProps3.xml><?xml version="1.0" encoding="utf-8"?>
<ds:datastoreItem xmlns:ds="http://schemas.openxmlformats.org/officeDocument/2006/customXml" ds:itemID="{D7BD6915-6BD9-45F4-8E02-DAE899CC8A9B}"/>
</file>

<file path=docProps/app.xml><?xml version="1.0" encoding="utf-8"?>
<Properties xmlns="http://schemas.openxmlformats.org/officeDocument/2006/extended-properties" xmlns:vt="http://schemas.openxmlformats.org/officeDocument/2006/docPropsVTypes">
  <TotalTime>456</TotalTime>
  <Words>350</Words>
  <Application>Microsoft Office PowerPoint</Application>
  <PresentationFormat>Widescreen</PresentationFormat>
  <Paragraphs>41</Paragraphs>
  <Slides>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Yu Mincho</vt:lpstr>
      <vt:lpstr>Arial</vt:lpstr>
      <vt:lpstr>Calibri</vt:lpstr>
      <vt:lpstr>Calibri Light</vt:lpstr>
      <vt:lpstr>Georgia</vt:lpstr>
      <vt:lpstr>Verdana</vt:lpstr>
      <vt:lpstr>Office Theme</vt:lpstr>
      <vt:lpstr>PowerPoint Presentation</vt:lpstr>
      <vt:lpstr>Objectives of the Session</vt:lpstr>
      <vt:lpstr>PowerPoint Presentation</vt:lpstr>
      <vt:lpstr>PowerPoint Presentation</vt:lpstr>
      <vt:lpstr>PowerPoint Presentation</vt:lpstr>
      <vt:lpstr>PowerPoint Presentation</vt:lpstr>
      <vt:lpstr>PowerPoint Presentation</vt:lpstr>
      <vt:lpstr>PowerPoint Presentation</vt:lpstr>
    </vt:vector>
  </TitlesOfParts>
  <Company>Nottingham Trent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Sivasubramaniam, Shiva</dc:creator>
  <cp:lastModifiedBy>Sivasubramaniam, Shiva</cp:lastModifiedBy>
  <cp:revision>22</cp:revision>
  <dcterms:created xsi:type="dcterms:W3CDTF">2017-09-04T05:49:37Z</dcterms:created>
  <dcterms:modified xsi:type="dcterms:W3CDTF">2017-09-06T09:18:05Z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0x010100AE125862E981A94086BCBCBCEB175BF3</vt:lpwstr>
  </property>
</Properties>
</file>