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3"/>
  </p:notesMasterIdLst>
  <p:sldIdLst>
    <p:sldId id="308" r:id="rId2"/>
    <p:sldId id="337" r:id="rId3"/>
    <p:sldId id="318" r:id="rId4"/>
    <p:sldId id="321" r:id="rId5"/>
    <p:sldId id="319" r:id="rId6"/>
    <p:sldId id="336" r:id="rId7"/>
    <p:sldId id="320" r:id="rId8"/>
    <p:sldId id="346" r:id="rId9"/>
    <p:sldId id="347" r:id="rId10"/>
    <p:sldId id="340" r:id="rId11"/>
    <p:sldId id="338" r:id="rId12"/>
    <p:sldId id="348" r:id="rId13"/>
    <p:sldId id="322" r:id="rId14"/>
    <p:sldId id="344" r:id="rId15"/>
    <p:sldId id="341" r:id="rId16"/>
    <p:sldId id="343" r:id="rId17"/>
    <p:sldId id="345" r:id="rId18"/>
    <p:sldId id="324" r:id="rId19"/>
    <p:sldId id="325" r:id="rId20"/>
    <p:sldId id="327" r:id="rId21"/>
    <p:sldId id="32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34"/>
    <a:srgbClr val="E20000"/>
    <a:srgbClr val="00FF00"/>
    <a:srgbClr val="FF0000"/>
    <a:srgbClr val="0066B3"/>
    <a:srgbClr val="0000CC"/>
    <a:srgbClr val="7F3F00"/>
    <a:srgbClr val="7F7F7F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smtClean="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smtClean="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smtClean="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5F4B270F-9A06-3448-A417-82430D652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78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33B7B7-EB27-714A-9D75-E05DEDF7983F}" type="slidenum">
              <a:rPr lang="en-GB" sz="1200"/>
              <a:pPr eaLnBrk="1" hangingPunct="1"/>
              <a:t>21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77072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4572000" cy="2276475"/>
          </a:xfrm>
          <a:prstGeom prst="rect">
            <a:avLst/>
          </a:prstGeom>
          <a:solidFill>
            <a:srgbClr val="005D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ea typeface="ＭＳ Ｐゴシック" pitchFamily="-128" charset="-128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2276475"/>
          </a:xfrm>
          <a:prstGeom prst="rect">
            <a:avLst/>
          </a:prstGeom>
          <a:solidFill>
            <a:srgbClr val="505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859338" y="260350"/>
            <a:ext cx="4033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endParaRPr lang="cs-CZ" b="1">
              <a:solidFill>
                <a:schemeClr val="bg1"/>
              </a:solidFill>
              <a:ea typeface="ＭＳ Ｐゴシック" pitchFamily="-128" charset="-128"/>
              <a:cs typeface="+mn-cs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/>
          <a:srcRect r="73357"/>
          <a:stretch>
            <a:fillRect/>
          </a:stretch>
        </p:blipFill>
        <p:spPr bwMode="auto">
          <a:xfrm>
            <a:off x="323850" y="260350"/>
            <a:ext cx="8239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163638" y="404813"/>
            <a:ext cx="3240087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Faculty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of Business 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and Economics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852738"/>
            <a:ext cx="7772400" cy="79216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16338"/>
            <a:ext cx="64008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F8A09983-E0D5-E941-BAA5-067F46AA8F5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5157192"/>
            <a:ext cx="1847275" cy="1430412"/>
          </a:xfrm>
          <a:prstGeom prst="rect">
            <a:avLst/>
          </a:prstGeom>
        </p:spPr>
      </p:pic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859338" y="260350"/>
            <a:ext cx="3884612" cy="1655763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 userDrawn="1"/>
        </p:nvPicPr>
        <p:blipFill>
          <a:blip r:embed="rId2"/>
          <a:srcRect r="73357"/>
          <a:stretch>
            <a:fillRect/>
          </a:stretch>
        </p:blipFill>
        <p:spPr bwMode="auto">
          <a:xfrm>
            <a:off x="323850" y="260350"/>
            <a:ext cx="8239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4"/>
          <p:cNvSpPr txBox="1">
            <a:spLocks noChangeArrowheads="1"/>
          </p:cNvSpPr>
          <p:nvPr userDrawn="1"/>
        </p:nvSpPr>
        <p:spPr bwMode="auto">
          <a:xfrm>
            <a:off x="1163638" y="404813"/>
            <a:ext cx="3240087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Faculty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of Business 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and Economics</a:t>
            </a:r>
          </a:p>
        </p:txBody>
      </p:sp>
      <p:pic>
        <p:nvPicPr>
          <p:cNvPr id="16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76256" y="5157192"/>
            <a:ext cx="1847275" cy="1430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A488111A-9A1B-3943-9FF4-6262DC340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1963" y="1125538"/>
            <a:ext cx="1874837" cy="50006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7450" y="1125538"/>
            <a:ext cx="5472113" cy="50006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10460A84-295A-524B-B52C-8B0A26B4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4572000" cy="2276475"/>
          </a:xfrm>
          <a:prstGeom prst="rect">
            <a:avLst/>
          </a:prstGeom>
          <a:solidFill>
            <a:srgbClr val="005D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ea typeface="ＭＳ Ｐゴシック" pitchFamily="-128" charset="-128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72000" y="0"/>
            <a:ext cx="4572000" cy="2276475"/>
          </a:xfrm>
          <a:prstGeom prst="rect">
            <a:avLst/>
          </a:prstGeom>
          <a:solidFill>
            <a:srgbClr val="505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859338" y="260350"/>
            <a:ext cx="4033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endParaRPr lang="cs-CZ" b="1">
              <a:solidFill>
                <a:schemeClr val="bg1"/>
              </a:solidFill>
              <a:ea typeface="ＭＳ Ｐゴシック" pitchFamily="-128" charset="-128"/>
              <a:cs typeface="+mn-cs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/>
          <a:srcRect r="73357"/>
          <a:stretch>
            <a:fillRect/>
          </a:stretch>
        </p:blipFill>
        <p:spPr bwMode="auto">
          <a:xfrm>
            <a:off x="323850" y="260350"/>
            <a:ext cx="8239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63638" y="404813"/>
            <a:ext cx="3240087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Faculty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of Business </a:t>
            </a:r>
            <a:b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</a:br>
            <a:r>
              <a:rPr lang="en-US" sz="2800" b="1" dirty="0">
                <a:solidFill>
                  <a:schemeClr val="bg1"/>
                </a:solidFill>
                <a:latin typeface="Helvetica" pitchFamily="34" charset="0"/>
                <a:ea typeface="ＭＳ Ｐゴシック" pitchFamily="-128" charset="-128"/>
                <a:cs typeface="+mn-cs"/>
              </a:rPr>
              <a:t>and Economics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852738"/>
            <a:ext cx="7772400" cy="79216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/>
              <a:t>Hlavní název prezentace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16338"/>
            <a:ext cx="64008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 dirty="0"/>
              <a:t>Menší podtitul prezentace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F8A09983-E0D5-E941-BAA5-067F46AA8F58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76256" y="5157192"/>
            <a:ext cx="1847275" cy="1430412"/>
          </a:xfrm>
          <a:prstGeom prst="rect">
            <a:avLst/>
          </a:prstGeom>
        </p:spPr>
      </p:pic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859338" y="260350"/>
            <a:ext cx="3884612" cy="1655763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183D9F17-718C-0E47-AC98-840EB9853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0CA26746-77F1-7343-B719-DE1F7E5F1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3325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69CB8428-DD5F-664D-83E2-7F8CB4D44A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A48302CC-082A-4145-B2BC-2CF50FA9F5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34C85055-0524-A445-BE40-86EC62041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24BAD65D-1AAA-3A49-A600-BB442240C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29B3C1BF-EC17-A948-BAD1-0D7378DFBE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260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page </a:t>
            </a:r>
            <a:fld id="{0AD42FDC-2272-434B-8AC1-C8DC6A56DB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7202"/>
            <a:ext cx="9144000" cy="836613"/>
          </a:xfrm>
          <a:prstGeom prst="rect">
            <a:avLst/>
          </a:prstGeom>
          <a:solidFill>
            <a:srgbClr val="005DA8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600" b="1" dirty="0">
              <a:solidFill>
                <a:schemeClr val="bg1"/>
              </a:solidFill>
              <a:ea typeface="ＭＳ Ｐゴシック" pitchFamily="-128" charset="-128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980728"/>
            <a:ext cx="792088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Nadpis kapitoly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386" y="1989584"/>
            <a:ext cx="7921054" cy="403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" name="TextBox 1"/>
          <p:cNvSpPr txBox="1"/>
          <p:nvPr/>
        </p:nvSpPr>
        <p:spPr>
          <a:xfrm>
            <a:off x="107504" y="267906"/>
            <a:ext cx="494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kern="1200" noProof="0" dirty="0" smtClean="0">
                <a:solidFill>
                  <a:schemeClr val="bg1"/>
                </a:solidFill>
                <a:latin typeface="+mn-lt"/>
                <a:ea typeface="ＭＳ Ｐゴシック" pitchFamily="-128" charset="-128"/>
                <a:cs typeface="ＭＳ Ｐゴシック" charset="-128"/>
              </a:rPr>
              <a:t>Workshop: Where is the borderline of plagiarism?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7202"/>
            <a:ext cx="9144000" cy="836613"/>
          </a:xfrm>
          <a:prstGeom prst="rect">
            <a:avLst/>
          </a:prstGeom>
          <a:solidFill>
            <a:srgbClr val="005DA8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600" b="1" dirty="0">
              <a:solidFill>
                <a:schemeClr val="bg1"/>
              </a:solidFill>
              <a:ea typeface="ＭＳ Ｐゴシック" pitchFamily="-128" charset="-128"/>
              <a:cs typeface="+mn-cs"/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107504" y="267906"/>
            <a:ext cx="494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kern="1200" noProof="0" dirty="0" smtClean="0">
                <a:solidFill>
                  <a:schemeClr val="bg1"/>
                </a:solidFill>
                <a:latin typeface="+mn-lt"/>
                <a:ea typeface="ＭＳ Ｐゴシック" pitchFamily="-128" charset="-128"/>
                <a:cs typeface="ＭＳ Ｐゴシック" charset="-128"/>
              </a:rPr>
              <a:t>Workshop: Where is the borderline of plagiarism?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DA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0505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50505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924870"/>
            <a:ext cx="7772400" cy="792162"/>
          </a:xfrm>
        </p:spPr>
        <p:txBody>
          <a:bodyPr/>
          <a:lstStyle/>
          <a:p>
            <a:r>
              <a:rPr lang="en-US" sz="4400" dirty="0" smtClean="0"/>
              <a:t>Where is the Borderline 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en-US" sz="4400" dirty="0" smtClean="0"/>
              <a:t>of Plagiarism?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792" y="5085184"/>
            <a:ext cx="6400800" cy="12255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Authors:</a:t>
            </a:r>
          </a:p>
          <a:p>
            <a:r>
              <a:rPr lang="en-US" dirty="0" smtClean="0"/>
              <a:t>Irene </a:t>
            </a:r>
            <a:r>
              <a:rPr lang="en-US" dirty="0" err="1" smtClean="0"/>
              <a:t>Glendinning</a:t>
            </a:r>
            <a:r>
              <a:rPr lang="en-US" dirty="0" smtClean="0"/>
              <a:t>, Coventry University</a:t>
            </a:r>
          </a:p>
          <a:p>
            <a:r>
              <a:rPr lang="en-US" dirty="0" smtClean="0"/>
              <a:t>Tom</a:t>
            </a:r>
            <a:r>
              <a:rPr lang="cs-CZ" dirty="0" err="1" smtClean="0"/>
              <a:t>áš</a:t>
            </a:r>
            <a:r>
              <a:rPr lang="en-US" dirty="0" smtClean="0"/>
              <a:t> </a:t>
            </a:r>
            <a:r>
              <a:rPr lang="en-US" dirty="0" err="1" smtClean="0"/>
              <a:t>Folt</a:t>
            </a:r>
            <a:r>
              <a:rPr lang="cs-CZ" dirty="0" smtClean="0"/>
              <a:t>ý</a:t>
            </a:r>
            <a:r>
              <a:rPr lang="en-US" dirty="0" err="1" smtClean="0"/>
              <a:t>nek</a:t>
            </a:r>
            <a:r>
              <a:rPr lang="en-US" dirty="0" smtClean="0"/>
              <a:t>, Mendel University in Brno</a:t>
            </a:r>
          </a:p>
          <a:p>
            <a:r>
              <a:rPr lang="en-US" dirty="0" err="1" smtClean="0"/>
              <a:t>Dita</a:t>
            </a:r>
            <a:r>
              <a:rPr lang="en-US" dirty="0" smtClean="0"/>
              <a:t> </a:t>
            </a:r>
            <a:r>
              <a:rPr lang="en-US" dirty="0" err="1" smtClean="0"/>
              <a:t>Dlabolov</a:t>
            </a:r>
            <a:r>
              <a:rPr lang="cs-CZ" dirty="0" smtClean="0"/>
              <a:t>á</a:t>
            </a:r>
            <a:r>
              <a:rPr lang="en-US" dirty="0" smtClean="0"/>
              <a:t>, </a:t>
            </a:r>
            <a:r>
              <a:rPr lang="en-US" dirty="0" smtClean="0"/>
              <a:t>Mendel University in Brno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859338" y="260350"/>
            <a:ext cx="4105150" cy="1655763"/>
          </a:xfrm>
        </p:spPr>
        <p:txBody>
          <a:bodyPr/>
          <a:lstStyle/>
          <a:p>
            <a:r>
              <a:rPr lang="cs-CZ" sz="2000" dirty="0" smtClean="0"/>
              <a:t>Dita Dlabolová</a:t>
            </a:r>
          </a:p>
          <a:p>
            <a:r>
              <a:rPr lang="cs-CZ" sz="2000" u="sng" dirty="0" smtClean="0"/>
              <a:t>dita.dlabolova@academicintegrity.eu</a:t>
            </a:r>
            <a:endParaRPr lang="cs-CZ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borderline?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Focus on scenarios 1 and </a:t>
            </a:r>
            <a:r>
              <a:rPr lang="cs-CZ" dirty="0" smtClean="0"/>
              <a:t>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of them is worse?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 do European students think about these cases?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8092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40% of student’s work copied</a:t>
            </a:r>
            <a:r>
              <a:rPr lang="cs-CZ" dirty="0" smtClean="0"/>
              <a:t> </a:t>
            </a:r>
            <a:r>
              <a:rPr lang="en-US" dirty="0" smtClean="0"/>
              <a:t>word for word with no quotation, references or citations </a:t>
            </a:r>
            <a:r>
              <a:rPr lang="cs-CZ" dirty="0" smtClean="0"/>
              <a:t>(1)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brázek 4" descr="40percent_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324528" cy="533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Přímá spojnice se šipkou 6"/>
          <p:cNvCxnSpPr/>
          <p:nvPr/>
        </p:nvCxnSpPr>
        <p:spPr bwMode="auto">
          <a:xfrm flipV="1">
            <a:off x="5148064" y="6021288"/>
            <a:ext cx="0" cy="46100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12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84976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40% of student’s work </a:t>
            </a:r>
            <a:r>
              <a:rPr lang="en-US" dirty="0" smtClean="0"/>
              <a:t>copied</a:t>
            </a:r>
            <a:r>
              <a:rPr lang="cs-CZ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words changed, no quotations, references or </a:t>
            </a:r>
            <a:r>
              <a:rPr lang="en-US" dirty="0" smtClean="0"/>
              <a:t>citations</a:t>
            </a:r>
            <a:r>
              <a:rPr lang="cs-CZ" dirty="0" smtClean="0"/>
              <a:t> (6)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4" descr="40percent_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4992"/>
            <a:ext cx="9252519" cy="545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 bwMode="auto">
          <a:xfrm flipV="1">
            <a:off x="2483768" y="6136344"/>
            <a:ext cx="0" cy="46100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567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Looking </a:t>
            </a:r>
            <a:r>
              <a:rPr lang="en-GB" dirty="0">
                <a:latin typeface="+mn-lt"/>
              </a:rPr>
              <a:t>for reasons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Why do students plagiarise?</a:t>
            </a:r>
          </a:p>
          <a:p>
            <a:pPr>
              <a:buFontTx/>
              <a:buNone/>
            </a:pPr>
            <a:endParaRPr lang="en-GB" dirty="0"/>
          </a:p>
          <a:p>
            <a:r>
              <a:rPr lang="en-GB" dirty="0"/>
              <a:t>On your own write down as many reasons as you can think of in 2 minutes</a:t>
            </a:r>
          </a:p>
          <a:p>
            <a:r>
              <a:rPr lang="en-GB" dirty="0"/>
              <a:t>Now share them with the people next to you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8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vs. teachers: </a:t>
            </a:r>
            <a:br>
              <a:rPr lang="en-US" dirty="0" smtClean="0"/>
            </a:br>
            <a:r>
              <a:rPr lang="en-US" dirty="0" smtClean="0"/>
              <a:t>Why do students plagiarize?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</a:p>
          <a:p>
            <a:pPr lvl="1"/>
            <a:r>
              <a:rPr lang="en-US" dirty="0" smtClean="0"/>
              <a:t>it’s easy to cut and paste</a:t>
            </a:r>
          </a:p>
          <a:p>
            <a:pPr lvl="1"/>
            <a:r>
              <a:rPr lang="en-US" dirty="0" smtClean="0"/>
              <a:t>plagiarism is not wrong</a:t>
            </a:r>
          </a:p>
          <a:p>
            <a:pPr lvl="1"/>
            <a:r>
              <a:rPr lang="en-US" dirty="0" smtClean="0"/>
              <a:t>lecturer will not care</a:t>
            </a:r>
          </a:p>
          <a:p>
            <a:r>
              <a:rPr lang="en-US" b="1" dirty="0" smtClean="0"/>
              <a:t>Students</a:t>
            </a:r>
          </a:p>
          <a:p>
            <a:pPr lvl="1"/>
            <a:r>
              <a:rPr lang="en-US" dirty="0" smtClean="0"/>
              <a:t>run out of time</a:t>
            </a:r>
          </a:p>
          <a:p>
            <a:pPr lvl="1"/>
            <a:r>
              <a:rPr lang="en-US" dirty="0" smtClean="0"/>
              <a:t>unable to cope with the workload</a:t>
            </a:r>
          </a:p>
          <a:p>
            <a:pPr lvl="1"/>
            <a:r>
              <a:rPr lang="en-US" dirty="0" smtClean="0"/>
              <a:t>their own work is not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vs.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How students get to know about plagiarism?</a:t>
            </a:r>
          </a:p>
          <a:p>
            <a:pPr lvl="1"/>
            <a:r>
              <a:rPr lang="en-US" dirty="0" smtClean="0"/>
              <a:t>Teachers: Class/workshop</a:t>
            </a:r>
          </a:p>
          <a:p>
            <a:pPr lvl="1"/>
            <a:r>
              <a:rPr lang="en-US" dirty="0" smtClean="0"/>
              <a:t>Students: Web pages</a:t>
            </a:r>
          </a:p>
          <a:p>
            <a:r>
              <a:rPr lang="en-US" i="1" dirty="0" smtClean="0"/>
              <a:t>What is difficult on academic writing?</a:t>
            </a:r>
          </a:p>
          <a:p>
            <a:pPr lvl="1"/>
            <a:r>
              <a:rPr lang="en-US" dirty="0" smtClean="0"/>
              <a:t>Teachers: Referencing formats, citing and referencing</a:t>
            </a:r>
          </a:p>
          <a:p>
            <a:pPr lvl="1"/>
            <a:r>
              <a:rPr lang="en-US" dirty="0" smtClean="0"/>
              <a:t>Students: Finding good sources, paraphrasing</a:t>
            </a:r>
          </a:p>
        </p:txBody>
      </p:sp>
    </p:spTree>
    <p:extLst>
      <p:ext uri="{BB962C8B-B14F-4D97-AF65-F5344CB8AC3E}">
        <p14:creationId xmlns:p14="http://schemas.microsoft.com/office/powerpoint/2010/main" val="9656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20688"/>
            <a:ext cx="7970589" cy="1600200"/>
          </a:xfrm>
        </p:spPr>
        <p:txBody>
          <a:bodyPr>
            <a:noAutofit/>
          </a:bodyPr>
          <a:lstStyle/>
          <a:p>
            <a:r>
              <a:rPr lang="en-US" dirty="0" smtClean="0"/>
              <a:t>Students vs. teachers, scenarios </a:t>
            </a:r>
            <a:r>
              <a:rPr lang="cs-CZ" dirty="0" smtClean="0"/>
              <a:t>6, 7, 8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40% copied, some words changed. </a:t>
            </a:r>
            <a:br>
              <a:rPr lang="en-US" dirty="0" smtClean="0"/>
            </a:br>
            <a:r>
              <a:rPr lang="en-US" dirty="0" smtClean="0"/>
              <a:t>Is it plagiarism?</a:t>
            </a:r>
            <a:endParaRPr lang="en-US" dirty="0"/>
          </a:p>
        </p:txBody>
      </p:sp>
      <p:pic>
        <p:nvPicPr>
          <p:cNvPr id="4" name="Content Placeholder 3" descr="17d_stud_teac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56" y="2588059"/>
            <a:ext cx="9289576" cy="4369333"/>
          </a:xfrm>
        </p:spPr>
      </p:pic>
    </p:spTree>
    <p:extLst>
      <p:ext uri="{BB962C8B-B14F-4D97-AF65-F5344CB8AC3E}">
        <p14:creationId xmlns:p14="http://schemas.microsoft.com/office/powerpoint/2010/main" val="39432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What </a:t>
            </a:r>
            <a:r>
              <a:rPr lang="cs-CZ" dirty="0" err="1" smtClean="0">
                <a:latin typeface="+mn-lt"/>
              </a:rPr>
              <a:t>can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be</a:t>
            </a:r>
            <a:r>
              <a:rPr lang="cs-CZ" dirty="0" smtClean="0">
                <a:latin typeface="+mn-lt"/>
              </a:rPr>
              <a:t> done </a:t>
            </a:r>
            <a:r>
              <a:rPr lang="en-GB" dirty="0" smtClean="0">
                <a:latin typeface="+mn-lt"/>
              </a:rPr>
              <a:t>about </a:t>
            </a:r>
            <a:r>
              <a:rPr lang="en-GB" dirty="0">
                <a:latin typeface="+mn-lt"/>
              </a:rPr>
              <a:t>it?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your own write down your ideas</a:t>
            </a:r>
          </a:p>
          <a:p>
            <a:r>
              <a:rPr lang="en-GB" dirty="0"/>
              <a:t>Working in groups</a:t>
            </a:r>
          </a:p>
          <a:p>
            <a:r>
              <a:rPr lang="en-GB" dirty="0" smtClean="0"/>
              <a:t>Feedback </a:t>
            </a:r>
            <a:r>
              <a:rPr lang="en-GB" dirty="0"/>
              <a:t>to everyone</a:t>
            </a:r>
          </a:p>
        </p:txBody>
      </p:sp>
    </p:spTree>
    <p:extLst>
      <p:ext uri="{BB962C8B-B14F-4D97-AF65-F5344CB8AC3E}">
        <p14:creationId xmlns:p14="http://schemas.microsoft.com/office/powerpoint/2010/main" val="17043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Discussion: </a:t>
            </a:r>
            <a:r>
              <a:rPr lang="en-GB" dirty="0" smtClean="0">
                <a:latin typeface="+mn-lt"/>
              </a:rPr>
              <a:t>Understanding </a:t>
            </a:r>
            <a:r>
              <a:rPr lang="en-GB" dirty="0">
                <a:latin typeface="+mn-lt"/>
              </a:rPr>
              <a:t>plagiarism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Which categories of students are most likely to plagiarise?</a:t>
            </a:r>
          </a:p>
          <a:p>
            <a:r>
              <a:rPr lang="en-GB" dirty="0"/>
              <a:t>Can it depend on the student’s background and previous experience? How, why?</a:t>
            </a:r>
          </a:p>
          <a:p>
            <a:r>
              <a:rPr lang="en-GB" dirty="0"/>
              <a:t>Should we apply more severe penalties for postgraduate students and final year degree?</a:t>
            </a:r>
          </a:p>
          <a:p>
            <a:r>
              <a:rPr lang="en-GB" dirty="0"/>
              <a:t>Should we be more benevolent for new students? All new students?  How long for?</a:t>
            </a:r>
          </a:p>
          <a:p>
            <a:r>
              <a:rPr lang="en-GB" dirty="0"/>
              <a:t>First offence? Three strikes and out?</a:t>
            </a:r>
          </a:p>
        </p:txBody>
      </p:sp>
    </p:spTree>
    <p:extLst>
      <p:ext uri="{BB962C8B-B14F-4D97-AF65-F5344CB8AC3E}">
        <p14:creationId xmlns:p14="http://schemas.microsoft.com/office/powerpoint/2010/main" val="395691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Discussion</a:t>
            </a:r>
            <a:r>
              <a:rPr lang="en-GB" dirty="0" smtClean="0">
                <a:latin typeface="+mn-lt"/>
              </a:rPr>
              <a:t>:</a:t>
            </a:r>
            <a:r>
              <a:rPr lang="cs-CZ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Preventing </a:t>
            </a:r>
            <a:r>
              <a:rPr lang="en-GB" dirty="0">
                <a:latin typeface="+mn-lt"/>
              </a:rPr>
              <a:t>Plagiarism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>
                <a:cs typeface="+mn-cs"/>
              </a:rPr>
              <a:t>Do students understand your expectations?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Training</a:t>
            </a:r>
            <a:r>
              <a:rPr lang="en-GB" dirty="0">
                <a:cs typeface="+mn-cs"/>
              </a:rPr>
              <a:t>, guidance and support for students</a:t>
            </a:r>
            <a:r>
              <a:rPr lang="en-GB" dirty="0" smtClean="0">
                <a:cs typeface="+mn-cs"/>
              </a:rPr>
              <a:t>.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Testing </a:t>
            </a:r>
            <a:r>
              <a:rPr lang="en-GB" dirty="0">
                <a:cs typeface="+mn-cs"/>
              </a:rPr>
              <a:t>to see whether students understand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Awareness </a:t>
            </a:r>
            <a:r>
              <a:rPr lang="en-GB" dirty="0">
                <a:cs typeface="+mn-cs"/>
              </a:rPr>
              <a:t>of consequences and </a:t>
            </a:r>
            <a:r>
              <a:rPr lang="en-GB" dirty="0" smtClean="0">
                <a:cs typeface="+mn-cs"/>
              </a:rPr>
              <a:t>penalties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Staff training and development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Consistent approach and actions by staff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Use of tools – policy, training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What </a:t>
            </a:r>
            <a:r>
              <a:rPr lang="en-GB" dirty="0">
                <a:cs typeface="+mn-cs"/>
              </a:rPr>
              <a:t>more could be done?</a:t>
            </a:r>
          </a:p>
        </p:txBody>
      </p:sp>
    </p:spTree>
    <p:extLst>
      <p:ext uri="{BB962C8B-B14F-4D97-AF65-F5344CB8AC3E}">
        <p14:creationId xmlns:p14="http://schemas.microsoft.com/office/powerpoint/2010/main" val="7209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of plagiarism and academic dishonesty</a:t>
            </a:r>
          </a:p>
          <a:p>
            <a:r>
              <a:rPr lang="en-US" dirty="0" smtClean="0"/>
              <a:t>Judgment of cases</a:t>
            </a:r>
          </a:p>
          <a:p>
            <a:r>
              <a:rPr lang="en-US" dirty="0" smtClean="0"/>
              <a:t>Reasons for plagiarism</a:t>
            </a:r>
          </a:p>
          <a:p>
            <a:r>
              <a:rPr lang="en-US" dirty="0" smtClean="0"/>
              <a:t>Students’ and teachers’ views</a:t>
            </a:r>
          </a:p>
          <a:p>
            <a:r>
              <a:rPr lang="en-US" dirty="0" smtClean="0"/>
              <a:t>Discussion</a:t>
            </a:r>
          </a:p>
          <a:p>
            <a:endParaRPr lang="en-US" dirty="0"/>
          </a:p>
          <a:p>
            <a:r>
              <a:rPr lang="en-US" dirty="0" smtClean="0"/>
              <a:t>Background: EU funded project “Impact of Policies for Plagiarism in Higher Education across Europe”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Back to First Activity: 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Where </a:t>
            </a:r>
            <a:r>
              <a:rPr lang="en-GB" dirty="0" smtClean="0">
                <a:latin typeface="+mn-lt"/>
              </a:rPr>
              <a:t>is the borderline?</a:t>
            </a:r>
            <a:endParaRPr lang="en-GB" dirty="0">
              <a:latin typeface="+mn-lt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11386" y="2061592"/>
            <a:ext cx="7921054" cy="4031704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GB" dirty="0"/>
              <a:t>Read through the questions you were given at the start of the </a:t>
            </a:r>
            <a:r>
              <a:rPr lang="en-GB" dirty="0" smtClean="0"/>
              <a:t>workshop.</a:t>
            </a:r>
          </a:p>
          <a:p>
            <a:pPr marL="0" indent="0">
              <a:buFontTx/>
              <a:buNone/>
            </a:pPr>
            <a:r>
              <a:rPr lang="en-GB" dirty="0" smtClean="0"/>
              <a:t>Do you wish </a:t>
            </a:r>
            <a:r>
              <a:rPr lang="en-GB" dirty="0"/>
              <a:t>to make any changes to the answers you gave </a:t>
            </a:r>
            <a:r>
              <a:rPr lang="en-GB" dirty="0" smtClean="0"/>
              <a:t>earlier?</a:t>
            </a:r>
          </a:p>
          <a:p>
            <a:pPr marL="0" indent="0">
              <a:buFontTx/>
              <a:buNone/>
            </a:pPr>
            <a:r>
              <a:rPr lang="en-GB" dirty="0" smtClean="0"/>
              <a:t>Put </a:t>
            </a:r>
            <a:r>
              <a:rPr lang="en-GB" dirty="0"/>
              <a:t>a ring around any answers you wish to change and tick the new answer</a:t>
            </a:r>
          </a:p>
          <a:p>
            <a:pPr marL="0" indent="0">
              <a:buFontTx/>
              <a:buNone/>
            </a:pPr>
            <a:endParaRPr lang="en-GB" dirty="0"/>
          </a:p>
          <a:p>
            <a:pPr marL="0" indent="0">
              <a:buFontTx/>
              <a:buNone/>
            </a:pPr>
            <a:r>
              <a:rPr lang="en-GB" dirty="0"/>
              <a:t>Did you make any changes?</a:t>
            </a:r>
          </a:p>
          <a:p>
            <a:pPr marL="0" indent="0">
              <a:buFontTx/>
              <a:buNone/>
            </a:pPr>
            <a:r>
              <a:rPr lang="en-GB" dirty="0"/>
              <a:t>Which cases are plagiarism?</a:t>
            </a:r>
          </a:p>
          <a:p>
            <a:pPr marL="0" indent="0">
              <a:buFontTx/>
              <a:buNone/>
            </a:pPr>
            <a:r>
              <a:rPr lang="en-GB" dirty="0"/>
              <a:t>How about penalties?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Our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contacts</a:t>
            </a:r>
            <a:endParaRPr lang="en-GB" dirty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dita.dlabolova@academicintegrity.eu</a:t>
            </a:r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/>
              <a:t>www.mendelu.cz/en</a:t>
            </a:r>
            <a:endParaRPr lang="cs-CZ" u="sng" dirty="0"/>
          </a:p>
          <a:p>
            <a:r>
              <a:rPr lang="cs-CZ" u="sng" dirty="0" smtClean="0"/>
              <a:t>www.plagiarism.cz/ippheae</a:t>
            </a:r>
          </a:p>
          <a:p>
            <a:r>
              <a:rPr lang="cs-CZ" u="sng" dirty="0" smtClean="0"/>
              <a:t>www.plagiarism.cz/seeppai</a:t>
            </a:r>
          </a:p>
          <a:p>
            <a:r>
              <a:rPr lang="cs-CZ" u="sng" dirty="0" smtClean="0"/>
              <a:t>www.academicintegrity.eu</a:t>
            </a:r>
          </a:p>
        </p:txBody>
      </p:sp>
    </p:spTree>
    <p:extLst>
      <p:ext uri="{BB962C8B-B14F-4D97-AF65-F5344CB8AC3E}">
        <p14:creationId xmlns:p14="http://schemas.microsoft.com/office/powerpoint/2010/main" val="27827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Definitions…</a:t>
            </a:r>
            <a:endParaRPr lang="en-GB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do you understand by plagiarism and academic dishonesty?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54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Defining Plagiarism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Using the work of someone else and presenting it as your own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dirty="0"/>
              <a:t>Failing to correctly cite and reference the work of someone else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dirty="0"/>
              <a:t>Not giving due credit for the contribution of someone else to your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What do you understand </a:t>
            </a:r>
            <a:r>
              <a:rPr lang="en-GB" dirty="0" smtClean="0">
                <a:latin typeface="+mn-lt"/>
              </a:rPr>
              <a:t>by academic </a:t>
            </a:r>
            <a:r>
              <a:rPr lang="en-GB" dirty="0">
                <a:latin typeface="+mn-lt"/>
              </a:rPr>
              <a:t>dishonesty?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11386" y="2132856"/>
            <a:ext cx="7921054" cy="3888432"/>
          </a:xfrm>
        </p:spPr>
        <p:txBody>
          <a:bodyPr>
            <a:normAutofit/>
          </a:bodyPr>
          <a:lstStyle/>
          <a:p>
            <a:r>
              <a:rPr lang="en-GB" dirty="0"/>
              <a:t>Exam cheating</a:t>
            </a:r>
          </a:p>
          <a:p>
            <a:r>
              <a:rPr lang="en-GB" dirty="0" smtClean="0"/>
              <a:t>Self-plagiarism</a:t>
            </a:r>
            <a:endParaRPr lang="cs-CZ" dirty="0" smtClean="0"/>
          </a:p>
          <a:p>
            <a:r>
              <a:rPr lang="en-GB" dirty="0" smtClean="0"/>
              <a:t>Buying assignments</a:t>
            </a:r>
            <a:r>
              <a:rPr lang="cs-CZ" dirty="0" smtClean="0"/>
              <a:t> (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cheating</a:t>
            </a:r>
            <a:r>
              <a:rPr lang="cs-CZ" dirty="0" smtClean="0"/>
              <a:t>)</a:t>
            </a:r>
            <a:endParaRPr lang="en-GB" dirty="0"/>
          </a:p>
          <a:p>
            <a:r>
              <a:rPr lang="en-GB" dirty="0" smtClean="0"/>
              <a:t>Working </a:t>
            </a:r>
            <a:r>
              <a:rPr lang="en-GB" dirty="0"/>
              <a:t>together and inappropriate collusion</a:t>
            </a:r>
          </a:p>
          <a:p>
            <a:r>
              <a:rPr lang="en-GB" dirty="0"/>
              <a:t>Research </a:t>
            </a:r>
            <a:r>
              <a:rPr lang="en-GB" dirty="0" smtClean="0"/>
              <a:t>fraud</a:t>
            </a:r>
            <a:endParaRPr lang="en-GB" dirty="0"/>
          </a:p>
          <a:p>
            <a:r>
              <a:rPr lang="cs-CZ" dirty="0" smtClean="0"/>
              <a:t>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996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deal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should </a:t>
            </a:r>
            <a:r>
              <a:rPr lang="en-GB" dirty="0" smtClean="0"/>
              <a:t>be universities interested </a:t>
            </a:r>
            <a:r>
              <a:rPr lang="en-GB" dirty="0"/>
              <a:t>in </a:t>
            </a:r>
            <a:r>
              <a:rPr lang="en-GB" dirty="0" smtClean="0"/>
              <a:t>plagiarism and academic integrity?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9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Where is the borderline?</a:t>
            </a:r>
            <a:endParaRPr lang="en-GB" dirty="0">
              <a:latin typeface="+mn-lt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Where is the borderline between poor academic practice and plagiarism?</a:t>
            </a:r>
          </a:p>
          <a:p>
            <a:pPr marL="0" indent="0">
              <a:buFontTx/>
              <a:buNone/>
            </a:pPr>
            <a:endParaRPr lang="en-GB" dirty="0"/>
          </a:p>
          <a:p>
            <a:pPr marL="0" indent="0">
              <a:buFontTx/>
              <a:buNone/>
            </a:pPr>
            <a:r>
              <a:rPr lang="en-GB" dirty="0"/>
              <a:t>Read through the questions provided and put ticks in the relevant box according to whether or not you think these describe plagiarism</a:t>
            </a:r>
          </a:p>
        </p:txBody>
      </p:sp>
    </p:spTree>
    <p:extLst>
      <p:ext uri="{BB962C8B-B14F-4D97-AF65-F5344CB8AC3E}">
        <p14:creationId xmlns:p14="http://schemas.microsoft.com/office/powerpoint/2010/main" val="13653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Mr. </a:t>
            </a:r>
            <a:r>
              <a:rPr lang="cs-CZ" dirty="0" err="1" smtClean="0"/>
              <a:t>Apple‘s</a:t>
            </a:r>
            <a:r>
              <a:rPr lang="cs-CZ" dirty="0" smtClean="0"/>
              <a:t> blog: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Carrot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en-US" dirty="0" smtClean="0"/>
              <a:t>L</a:t>
            </a:r>
            <a:r>
              <a:rPr lang="cs-CZ" dirty="0" err="1" smtClean="0"/>
              <a:t>emon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L</a:t>
            </a:r>
            <a:r>
              <a:rPr lang="en-US" dirty="0" err="1" smtClean="0"/>
              <a:t>emon</a:t>
            </a:r>
            <a:r>
              <a:rPr lang="en-US" dirty="0" smtClean="0"/>
              <a:t> is yellow. </a:t>
            </a:r>
            <a:r>
              <a:rPr lang="en-US" dirty="0"/>
              <a:t>S</a:t>
            </a:r>
            <a:r>
              <a:rPr lang="en-US" dirty="0" smtClean="0"/>
              <a:t>he also adds about him that he is a citrus. Then </a:t>
            </a:r>
            <a:r>
              <a:rPr lang="cs-CZ" dirty="0" smtClean="0"/>
              <a:t>C</a:t>
            </a:r>
            <a:r>
              <a:rPr lang="en-US" dirty="0" err="1" smtClean="0"/>
              <a:t>arrot</a:t>
            </a:r>
            <a:r>
              <a:rPr lang="en-US" dirty="0" smtClean="0"/>
              <a:t> mentioned that </a:t>
            </a:r>
            <a:r>
              <a:rPr lang="cs-CZ" dirty="0" smtClean="0"/>
              <a:t>L</a:t>
            </a:r>
            <a:r>
              <a:rPr lang="en-US" dirty="0" err="1" smtClean="0"/>
              <a:t>emon</a:t>
            </a:r>
            <a:r>
              <a:rPr lang="en-US" dirty="0" smtClean="0"/>
              <a:t> is s</a:t>
            </a:r>
            <a:r>
              <a:rPr lang="cs-CZ" dirty="0" err="1" smtClean="0"/>
              <a:t>our</a:t>
            </a:r>
            <a:r>
              <a:rPr lang="cs-CZ" dirty="0" smtClean="0"/>
              <a:t>. And </a:t>
            </a:r>
            <a:r>
              <a:rPr lang="en-US" dirty="0" smtClean="0"/>
              <a:t>he is also bitter. Carrot also revealed a very surprising fact that Lemon grows on trees</a:t>
            </a:r>
            <a:r>
              <a:rPr lang="cs-CZ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Mr. </a:t>
            </a:r>
            <a:r>
              <a:rPr lang="cs-CZ" dirty="0" err="1"/>
              <a:t>Apple‘s</a:t>
            </a:r>
            <a:r>
              <a:rPr lang="cs-CZ" dirty="0"/>
              <a:t> blog: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Carrot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en-US" dirty="0" smtClean="0"/>
              <a:t>L</a:t>
            </a:r>
            <a:r>
              <a:rPr lang="cs-CZ" dirty="0" err="1" smtClean="0"/>
              <a:t>emon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L</a:t>
            </a:r>
            <a:r>
              <a:rPr lang="en-US" dirty="0" err="1" smtClean="0"/>
              <a:t>emon</a:t>
            </a:r>
            <a:r>
              <a:rPr lang="en-US" dirty="0" smtClean="0"/>
              <a:t> is yellow. </a:t>
            </a:r>
            <a:r>
              <a:rPr lang="en-US" dirty="0"/>
              <a:t>S</a:t>
            </a:r>
            <a:r>
              <a:rPr lang="en-US" dirty="0" smtClean="0"/>
              <a:t>he also adds about him that he is a citrus. Then </a:t>
            </a:r>
            <a:r>
              <a:rPr lang="cs-CZ" dirty="0" smtClean="0"/>
              <a:t>C</a:t>
            </a:r>
            <a:r>
              <a:rPr lang="en-US" dirty="0" err="1" smtClean="0"/>
              <a:t>arrot</a:t>
            </a:r>
            <a:r>
              <a:rPr lang="en-US" dirty="0" smtClean="0"/>
              <a:t> mentioned that </a:t>
            </a:r>
            <a:r>
              <a:rPr lang="cs-CZ" dirty="0" smtClean="0"/>
              <a:t>L</a:t>
            </a:r>
            <a:r>
              <a:rPr lang="en-US" dirty="0" err="1" smtClean="0"/>
              <a:t>emon</a:t>
            </a:r>
            <a:r>
              <a:rPr lang="en-US" dirty="0" smtClean="0"/>
              <a:t> is s</a:t>
            </a:r>
            <a:r>
              <a:rPr lang="cs-CZ" dirty="0" err="1" smtClean="0"/>
              <a:t>our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DA0034"/>
                </a:solidFill>
              </a:rPr>
              <a:t>And </a:t>
            </a:r>
            <a:r>
              <a:rPr lang="en-US" dirty="0" smtClean="0">
                <a:solidFill>
                  <a:srgbClr val="DA0034"/>
                </a:solidFill>
              </a:rPr>
              <a:t>he is also bitter. </a:t>
            </a:r>
            <a:r>
              <a:rPr lang="en-US" dirty="0" smtClean="0"/>
              <a:t>Carrot also revealed a very surprising fact that Lemon grows on trees</a:t>
            </a:r>
            <a:r>
              <a:rPr lang="cs-CZ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f">
  <a:themeElements>
    <a:clrScheme name="PEF MZL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j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PEF MZL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F MZL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F MZL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F MZL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F MZL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F MZL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F MZL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25862E981A94086BCBCBCEB175BF3" ma:contentTypeVersion="6" ma:contentTypeDescription="Create a new document." ma:contentTypeScope="" ma:versionID="b368877d40990b174a1f49e4abcafd9c">
  <xsd:schema xmlns:xsd="http://www.w3.org/2001/XMLSchema" xmlns:xs="http://www.w3.org/2001/XMLSchema" xmlns:p="http://schemas.microsoft.com/office/2006/metadata/properties" xmlns:ns2="dbd5be3d-4e4a-461b-adc3-7ff16e699333" xmlns:ns3="b84d056f-7028-4677-8868-c2895addd7b4" xmlns:ns4="429b9d83-c97a-477d-8701-b25f971feec7" targetNamespace="http://schemas.microsoft.com/office/2006/metadata/properties" ma:root="true" ma:fieldsID="71dfcac56c7aa750a768018e0eafc7d3" ns2:_="" ns3:_="" ns4:_="">
    <xsd:import namespace="dbd5be3d-4e4a-461b-adc3-7ff16e699333"/>
    <xsd:import namespace="b84d056f-7028-4677-8868-c2895addd7b4"/>
    <xsd:import namespace="429b9d83-c97a-477d-8701-b25f971fee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5be3d-4e4a-461b-adc3-7ff16e6993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d056f-7028-4677-8868-c2895addd7b4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9b9d83-c97a-477d-8701-b25f971f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EA39B6-4003-46DE-B973-1D97471EDC5A}"/>
</file>

<file path=customXml/itemProps2.xml><?xml version="1.0" encoding="utf-8"?>
<ds:datastoreItem xmlns:ds="http://schemas.openxmlformats.org/officeDocument/2006/customXml" ds:itemID="{3E80C7B4-82E5-4678-9277-EB3D0097E2CF}"/>
</file>

<file path=customXml/itemProps3.xml><?xml version="1.0" encoding="utf-8"?>
<ds:datastoreItem xmlns:ds="http://schemas.openxmlformats.org/officeDocument/2006/customXml" ds:itemID="{D0B55494-8C80-4AFC-885D-FDE61EA5AE86}"/>
</file>

<file path=docProps/app.xml><?xml version="1.0" encoding="utf-8"?>
<Properties xmlns="http://schemas.openxmlformats.org/officeDocument/2006/extended-properties" xmlns:vt="http://schemas.openxmlformats.org/officeDocument/2006/docPropsVTypes">
  <Template>pef</Template>
  <TotalTime>7390</TotalTime>
  <Words>720</Words>
  <Application>Microsoft Office PowerPoint</Application>
  <PresentationFormat>Předvádění na obrazovce (4:3)</PresentationFormat>
  <Paragraphs>106</Paragraphs>
  <Slides>21</Slides>
  <Notes>1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pef</vt:lpstr>
      <vt:lpstr>Where is the Borderline  of Plagiarism?</vt:lpstr>
      <vt:lpstr>Structure of the Workshop</vt:lpstr>
      <vt:lpstr>Definitions…</vt:lpstr>
      <vt:lpstr>Defining Plagiarism</vt:lpstr>
      <vt:lpstr>What do you understand by academic dishonesty?</vt:lpstr>
      <vt:lpstr>Why should we deal with it?</vt:lpstr>
      <vt:lpstr>Where is the borderline?</vt:lpstr>
      <vt:lpstr>Example from Mr. Apple‘s blog:</vt:lpstr>
      <vt:lpstr>Example from Mr. Apple‘s blog:</vt:lpstr>
      <vt:lpstr>Where is the borderline?</vt:lpstr>
      <vt:lpstr>40% of student’s work copied word for word with no quotation, references or citations (1)</vt:lpstr>
      <vt:lpstr>40% of student’s work copied some words changed, no quotations, references or citations (6)</vt:lpstr>
      <vt:lpstr>Looking for reasons</vt:lpstr>
      <vt:lpstr>Students vs. teachers:  Why do students plagiarize?</vt:lpstr>
      <vt:lpstr>Students vs. teachers</vt:lpstr>
      <vt:lpstr>Students vs. teachers, scenarios 6, 7, 8: 40% copied, some words changed.  Is it plagiarism?</vt:lpstr>
      <vt:lpstr>What can be done about it?</vt:lpstr>
      <vt:lpstr>Discussion: Understanding plagiarism</vt:lpstr>
      <vt:lpstr>Discussion: Preventing Plagiarism </vt:lpstr>
      <vt:lpstr>Back to First Activity:  Where is the borderline?</vt:lpstr>
      <vt:lpstr>Our contacts</vt:lpstr>
    </vt:vector>
  </TitlesOfParts>
  <Company>Tomáš Foltýnek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Steganografie</dc:title>
  <dc:creator>Tomáš Foltýnek</dc:creator>
  <cp:lastModifiedBy>didl</cp:lastModifiedBy>
  <cp:revision>130</cp:revision>
  <dcterms:created xsi:type="dcterms:W3CDTF">2010-09-23T10:39:08Z</dcterms:created>
  <dcterms:modified xsi:type="dcterms:W3CDTF">2017-09-15T09:13:44Z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0x010100AE125862E981A94086BCBCBCEB175BF3</vt:lpwstr>
  </property>
</Properties>
</file>