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0" r:id="rId3"/>
    <p:sldId id="264" r:id="rId4"/>
    <p:sldId id="271" r:id="rId5"/>
    <p:sldId id="272" r:id="rId6"/>
    <p:sldId id="269" r:id="rId7"/>
    <p:sldId id="263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3300"/>
    <a:srgbClr val="006600"/>
    <a:srgbClr val="006666"/>
    <a:srgbClr val="800000"/>
    <a:srgbClr val="FF505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F1422-F435-4076-8EAC-55508C6D6A90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92786-1F5E-4EB4-9C5A-38FAB3D43A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914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8053AC64-2769-4DDD-A164-47759536CF6C}" type="slidenum">
              <a:rPr lang="en-GB" altLang="en-US" sz="1200">
                <a:solidFill>
                  <a:schemeClr val="tx1"/>
                </a:solidFill>
                <a:latin typeface="Arial" panose="020B0604020202020204" pitchFamily="34" charset="0"/>
              </a:rPr>
              <a:pPr/>
              <a:t>6</a:t>
            </a:fld>
            <a:endParaRPr lang="en-GB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593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05EF-58AF-45EE-8704-586756DE5D2D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D66A-884F-47E0-A3B4-FF6D5CC1C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906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05EF-58AF-45EE-8704-586756DE5D2D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D66A-884F-47E0-A3B4-FF6D5CC1C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46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05EF-58AF-45EE-8704-586756DE5D2D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D66A-884F-47E0-A3B4-FF6D5CC1C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619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05EF-58AF-45EE-8704-586756DE5D2D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D66A-884F-47E0-A3B4-FF6D5CC1C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454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05EF-58AF-45EE-8704-586756DE5D2D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D66A-884F-47E0-A3B4-FF6D5CC1C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77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05EF-58AF-45EE-8704-586756DE5D2D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D66A-884F-47E0-A3B4-FF6D5CC1C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126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05EF-58AF-45EE-8704-586756DE5D2D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D66A-884F-47E0-A3B4-FF6D5CC1C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61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05EF-58AF-45EE-8704-586756DE5D2D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D66A-884F-47E0-A3B4-FF6D5CC1C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812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05EF-58AF-45EE-8704-586756DE5D2D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D66A-884F-47E0-A3B4-FF6D5CC1C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47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05EF-58AF-45EE-8704-586756DE5D2D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D66A-884F-47E0-A3B4-FF6D5CC1C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479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E05EF-58AF-45EE-8704-586756DE5D2D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D66A-884F-47E0-A3B4-FF6D5CC1C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56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E05EF-58AF-45EE-8704-586756DE5D2D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ED66A-884F-47E0-A3B4-FF6D5CC1C8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86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26117"/>
            <a:ext cx="12192000" cy="6318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4422" y="103517"/>
            <a:ext cx="2000513" cy="467916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754705" y="844879"/>
            <a:ext cx="10558733" cy="5141343"/>
            <a:chOff x="754705" y="568847"/>
            <a:chExt cx="10558733" cy="5141343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l="34874" t="34273" r="15367" b="16752"/>
            <a:stretch/>
          </p:blipFill>
          <p:spPr>
            <a:xfrm>
              <a:off x="1256581" y="697428"/>
              <a:ext cx="9678837" cy="483161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54705" y="568847"/>
              <a:ext cx="10558733" cy="51413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Detecting plagiarism – How hard is it</a:t>
              </a:r>
              <a:r>
                <a:rPr lang="en-GB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</a:p>
            <a:p>
              <a:pPr algn="ctr"/>
              <a:endPara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GB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Dr S D Sivasubramaniam</a:t>
              </a:r>
            </a:p>
            <a:p>
              <a:pPr algn="ctr"/>
              <a:r>
                <a:rPr lang="en-GB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[SHIVA]</a:t>
              </a:r>
            </a:p>
            <a:p>
              <a:pPr algn="ctr"/>
              <a:r>
                <a:rPr lang="en-GB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shiva.Sivasubramaniam@ntu.ac.uk</a:t>
              </a:r>
            </a:p>
            <a:p>
              <a:pPr algn="ctr"/>
              <a:r>
                <a:rPr lang="en-GB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01158483455</a:t>
              </a:r>
            </a:p>
            <a:p>
              <a:pPr algn="ctr"/>
              <a:endPara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633" y="4166558"/>
            <a:ext cx="3063691" cy="160579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181" y="4148466"/>
            <a:ext cx="2909927" cy="1617682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254" y="4166558"/>
            <a:ext cx="3354128" cy="1598796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87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82069"/>
          <a:stretch/>
        </p:blipFill>
        <p:spPr>
          <a:xfrm>
            <a:off x="-1" y="0"/>
            <a:ext cx="12251955" cy="1095674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54193" y="0"/>
            <a:ext cx="10515600" cy="1325563"/>
          </a:xfrm>
          <a:noFill/>
          <a:ln>
            <a:noFill/>
          </a:ln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Objectives of the Session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5148" y="1325563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Highlight the 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 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relation to 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plagiarism detection using electronic text matching.</a:t>
            </a:r>
          </a:p>
          <a:p>
            <a:pPr>
              <a:lnSpc>
                <a:spcPct val="150000"/>
              </a:lnSpc>
            </a:pPr>
            <a:endParaRPr lang="en-GB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Critically evaluate some borderline examples. </a:t>
            </a:r>
          </a:p>
          <a:p>
            <a:pPr>
              <a:lnSpc>
                <a:spcPct val="150000"/>
              </a:lnSpc>
            </a:pPr>
            <a:endParaRPr lang="en-GB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 the way forwards.</a:t>
            </a:r>
          </a:p>
          <a:p>
            <a:pPr>
              <a:lnSpc>
                <a:spcPct val="150000"/>
              </a:lnSpc>
            </a:pPr>
            <a:endParaRPr lang="en-GB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26117"/>
            <a:ext cx="12192000" cy="631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33" r="7667"/>
          <a:stretch/>
        </p:blipFill>
        <p:spPr>
          <a:xfrm>
            <a:off x="9833526" y="2377336"/>
            <a:ext cx="2174444" cy="209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89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82069"/>
          <a:stretch/>
        </p:blipFill>
        <p:spPr>
          <a:xfrm>
            <a:off x="-1" y="0"/>
            <a:ext cx="12251955" cy="1095674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44967" y="-60382"/>
            <a:ext cx="6528758" cy="1325563"/>
          </a:xfrm>
          <a:noFill/>
          <a:ln>
            <a:noFill/>
          </a:ln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What is plagiarism?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26117"/>
            <a:ext cx="12192000" cy="631883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62312" y="1170295"/>
            <a:ext cx="7763771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Char char="•"/>
              <a:defRPr>
                <a:solidFill>
                  <a:srgbClr val="004D75"/>
                </a:solidFill>
                <a:latin typeface="Verdana" panose="020B0604030504040204" pitchFamily="34" charset="0"/>
              </a:defRPr>
            </a:lvl1pPr>
            <a:lvl2pPr marL="827088" indent="-285750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Char char="–"/>
              <a:defRPr sz="1500">
                <a:solidFill>
                  <a:srgbClr val="004D75"/>
                </a:solidFill>
                <a:latin typeface="Verdana" panose="020B0604030504040204" pitchFamily="34" charset="0"/>
              </a:defRPr>
            </a:lvl2pPr>
            <a:lvl3pPr marL="1235075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•"/>
              <a:defRPr sz="1200">
                <a:solidFill>
                  <a:srgbClr val="004D75"/>
                </a:solidFill>
                <a:latin typeface="Verdana" panose="020B0604030504040204" pitchFamily="34" charset="0"/>
              </a:defRPr>
            </a:lvl3pPr>
            <a:lvl4pPr marL="1643063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–"/>
              <a:defRPr sz="1200">
                <a:solidFill>
                  <a:srgbClr val="004D75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1200">
                <a:solidFill>
                  <a:srgbClr val="004D75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1200">
                <a:solidFill>
                  <a:srgbClr val="004D75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1200">
                <a:solidFill>
                  <a:srgbClr val="004D75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1200">
                <a:solidFill>
                  <a:srgbClr val="004D75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har char="»"/>
              <a:defRPr sz="1200">
                <a:solidFill>
                  <a:srgbClr val="004D75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buFontTx/>
              <a:buNone/>
            </a:pPr>
            <a:r>
              <a:rPr lang="en-GB" altLang="en-US" sz="2000" i="1" dirty="0" smtClean="0">
                <a:solidFill>
                  <a:schemeClr val="tx1"/>
                </a:solidFill>
                <a:latin typeface="+mn-lt"/>
              </a:rPr>
              <a:t>”an </a:t>
            </a:r>
            <a:r>
              <a:rPr lang="en-GB" altLang="en-US" sz="2000" i="1" dirty="0">
                <a:solidFill>
                  <a:schemeClr val="tx1"/>
                </a:solidFill>
                <a:latin typeface="+mn-lt"/>
              </a:rPr>
              <a:t>attempt</a:t>
            </a:r>
            <a:r>
              <a:rPr lang="en-GB" altLang="en-US" sz="2000" i="1" dirty="0">
                <a:latin typeface="+mn-lt"/>
              </a:rPr>
              <a:t> </a:t>
            </a:r>
            <a:r>
              <a:rPr lang="en-GB" altLang="en-US" sz="20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 gain advantage for yourself</a:t>
            </a:r>
            <a:r>
              <a:rPr lang="en-GB" altLang="en-US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GB" altLang="en-US" sz="2000" i="1" dirty="0">
                <a:latin typeface="+mn-lt"/>
              </a:rPr>
              <a:t>– 	</a:t>
            </a:r>
          </a:p>
          <a:p>
            <a:pPr algn="just" eaLnBrk="1" hangingPunct="1">
              <a:buFontTx/>
              <a:buNone/>
            </a:pPr>
            <a:r>
              <a:rPr lang="en-GB" altLang="en-US" sz="2000" i="1" dirty="0">
                <a:latin typeface="+mn-lt"/>
              </a:rPr>
              <a:t>		- </a:t>
            </a:r>
            <a:r>
              <a:rPr lang="en-GB" altLang="en-US" sz="2000" i="1" dirty="0">
                <a:solidFill>
                  <a:schemeClr val="tx1"/>
                </a:solidFill>
                <a:latin typeface="+mn-lt"/>
              </a:rPr>
              <a:t>academic advantage,</a:t>
            </a:r>
          </a:p>
          <a:p>
            <a:pPr algn="just" eaLnBrk="1" hangingPunct="1">
              <a:buFontTx/>
              <a:buNone/>
            </a:pPr>
            <a:r>
              <a:rPr lang="en-GB" altLang="en-US" sz="2000" i="1" dirty="0">
                <a:solidFill>
                  <a:schemeClr val="tx1"/>
                </a:solidFill>
                <a:latin typeface="+mn-lt"/>
              </a:rPr>
              <a:t>		- financial advantage, </a:t>
            </a:r>
          </a:p>
          <a:p>
            <a:pPr algn="just" eaLnBrk="1" hangingPunct="1">
              <a:buFontTx/>
              <a:buNone/>
            </a:pPr>
            <a:r>
              <a:rPr lang="en-GB" altLang="en-US" sz="2000" i="1" dirty="0">
                <a:solidFill>
                  <a:schemeClr val="tx1"/>
                </a:solidFill>
                <a:latin typeface="+mn-lt"/>
              </a:rPr>
              <a:t>		- professional advantage, </a:t>
            </a:r>
          </a:p>
          <a:p>
            <a:pPr algn="just" eaLnBrk="1" hangingPunct="1">
              <a:buFontTx/>
              <a:buNone/>
            </a:pPr>
            <a:r>
              <a:rPr lang="en-GB" altLang="en-US" sz="2000" i="1" dirty="0">
                <a:solidFill>
                  <a:schemeClr val="tx1"/>
                </a:solidFill>
                <a:latin typeface="+mn-lt"/>
              </a:rPr>
              <a:t>		advantage of publicity</a:t>
            </a:r>
            <a:r>
              <a:rPr lang="en-GB" altLang="en-US" sz="2000" i="1" dirty="0">
                <a:latin typeface="+mn-lt"/>
              </a:rPr>
              <a:t> </a:t>
            </a:r>
          </a:p>
          <a:p>
            <a:pPr algn="just" eaLnBrk="1" hangingPunct="1">
              <a:buFontTx/>
              <a:buNone/>
            </a:pPr>
            <a:r>
              <a:rPr lang="en-GB" altLang="en-US" sz="2000" i="1" dirty="0">
                <a:solidFill>
                  <a:schemeClr val="tx1"/>
                </a:solidFill>
                <a:latin typeface="+mn-lt"/>
              </a:rPr>
              <a:t>by</a:t>
            </a:r>
            <a:r>
              <a:rPr lang="en-GB" altLang="en-US" sz="2000" i="1" dirty="0">
                <a:latin typeface="+mn-lt"/>
              </a:rPr>
              <a:t> </a:t>
            </a:r>
            <a:r>
              <a:rPr lang="en-GB" altLang="en-US" sz="2000" b="1" i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trying to fool someone</a:t>
            </a:r>
            <a:r>
              <a:rPr lang="en-GB" altLang="en-US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GB" altLang="en-US" sz="2000" i="1" dirty="0">
                <a:solidFill>
                  <a:schemeClr val="tx1"/>
                </a:solidFill>
                <a:latin typeface="+mn-lt"/>
              </a:rPr>
              <a:t>into thinking that you </a:t>
            </a:r>
          </a:p>
          <a:p>
            <a:pPr algn="just" eaLnBrk="1" hangingPunct="1">
              <a:buFontTx/>
              <a:buNone/>
            </a:pPr>
            <a:r>
              <a:rPr lang="en-GB" altLang="en-US" sz="2000" i="1" dirty="0">
                <a:solidFill>
                  <a:schemeClr val="tx1"/>
                </a:solidFill>
                <a:latin typeface="+mn-lt"/>
              </a:rPr>
              <a:t>		- wrote something,</a:t>
            </a:r>
          </a:p>
          <a:p>
            <a:pPr algn="just" eaLnBrk="1" hangingPunct="1">
              <a:buFontTx/>
              <a:buNone/>
            </a:pPr>
            <a:r>
              <a:rPr lang="en-GB" altLang="en-US" sz="2000" i="1" dirty="0">
                <a:solidFill>
                  <a:schemeClr val="tx1"/>
                </a:solidFill>
                <a:latin typeface="+mn-lt"/>
              </a:rPr>
              <a:t>		- thought something, </a:t>
            </a:r>
          </a:p>
          <a:p>
            <a:pPr algn="just" eaLnBrk="1" hangingPunct="1">
              <a:buFontTx/>
              <a:buNone/>
            </a:pPr>
            <a:r>
              <a:rPr lang="en-GB" altLang="en-US" sz="2000" i="1" dirty="0">
                <a:solidFill>
                  <a:schemeClr val="tx1"/>
                </a:solidFill>
                <a:latin typeface="+mn-lt"/>
              </a:rPr>
              <a:t>		-or discovered something</a:t>
            </a:r>
            <a:r>
              <a:rPr lang="en-GB" altLang="en-US" sz="2000" i="1" dirty="0">
                <a:latin typeface="+mn-lt"/>
              </a:rPr>
              <a:t> </a:t>
            </a:r>
          </a:p>
          <a:p>
            <a:pPr algn="just" eaLnBrk="1" hangingPunct="1">
              <a:buFontTx/>
              <a:buNone/>
            </a:pPr>
            <a:r>
              <a:rPr lang="en-GB" altLang="en-US" sz="2000" i="1" dirty="0">
                <a:solidFill>
                  <a:schemeClr val="tx1"/>
                </a:solidFill>
                <a:latin typeface="+mn-lt"/>
              </a:rPr>
              <a:t>which in actual fact,</a:t>
            </a:r>
            <a:r>
              <a:rPr lang="en-GB" altLang="en-US" sz="2000" i="1" dirty="0">
                <a:latin typeface="+mn-lt"/>
              </a:rPr>
              <a:t> </a:t>
            </a:r>
            <a:r>
              <a:rPr lang="en-GB" altLang="en-US" sz="2000" b="1" i="1" u="sng" dirty="0">
                <a:solidFill>
                  <a:schemeClr val="tx1"/>
                </a:solidFill>
                <a:latin typeface="+mn-lt"/>
              </a:rPr>
              <a:t>someone else wrote, thought, </a:t>
            </a:r>
            <a:r>
              <a:rPr lang="en-GB" altLang="en-US" sz="2000" b="1" i="1" u="sng" dirty="0" smtClean="0">
                <a:solidFill>
                  <a:schemeClr val="tx1"/>
                </a:solidFill>
                <a:latin typeface="+mn-lt"/>
              </a:rPr>
              <a:t>or discovered</a:t>
            </a:r>
            <a:r>
              <a:rPr lang="en-GB" altLang="en-US" sz="2000" dirty="0" smtClean="0">
                <a:solidFill>
                  <a:schemeClr val="tx1"/>
                </a:solidFill>
                <a:latin typeface="+mn-lt"/>
              </a:rPr>
              <a:t>.” </a:t>
            </a:r>
            <a:r>
              <a:rPr lang="en-GB" altLang="en-US" sz="2000" dirty="0" smtClean="0">
                <a:latin typeface="+mn-lt"/>
              </a:rPr>
              <a:t>                                     </a:t>
            </a:r>
            <a:endParaRPr lang="en-GB" altLang="en-US" sz="2000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077325" y="6358701"/>
            <a:ext cx="3114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altLang="en-US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 [Mc </a:t>
            </a:r>
            <a:r>
              <a:rPr lang="en-GB" altLang="en-US" sz="1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Naughton</a:t>
            </a:r>
            <a:r>
              <a:rPr lang="en-GB" altLang="en-US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1995]</a:t>
            </a:r>
            <a:endParaRPr lang="en-GB" altLang="en-US" sz="1800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Plagiarism definitio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125" y="1903346"/>
            <a:ext cx="42672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96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82069"/>
          <a:stretch/>
        </p:blipFill>
        <p:spPr>
          <a:xfrm>
            <a:off x="-1" y="0"/>
            <a:ext cx="12251955" cy="1095674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54193" y="0"/>
            <a:ext cx="10515600" cy="1325563"/>
          </a:xfrm>
          <a:noFill/>
          <a:ln>
            <a:noFill/>
          </a:ln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Academic </a:t>
            </a:r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theft/Dishonesty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26117"/>
            <a:ext cx="12192000" cy="63188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70852" y="1282969"/>
            <a:ext cx="11698941" cy="4525963"/>
          </a:xfrm>
        </p:spPr>
        <p:txBody>
          <a:bodyPr>
            <a:noAutofit/>
          </a:bodyPr>
          <a:lstStyle/>
          <a:p>
            <a:r>
              <a:rPr lang="en-GB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Copying</a:t>
            </a:r>
            <a:r>
              <a:rPr lang="en-GB" sz="2300" dirty="0"/>
              <a:t> - using another person's language and/or ideas as if they are your own</a:t>
            </a:r>
            <a:r>
              <a:rPr lang="en-GB" sz="2300" dirty="0" smtClean="0"/>
              <a:t>).</a:t>
            </a:r>
          </a:p>
          <a:p>
            <a:endParaRPr lang="en-GB" sz="900" dirty="0" smtClean="0"/>
          </a:p>
          <a:p>
            <a:pPr marL="266700" indent="-266700"/>
            <a:r>
              <a:rPr lang="en-GB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Inappropriate </a:t>
            </a:r>
            <a:r>
              <a:rPr lang="en-GB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quote/paraphrase </a:t>
            </a:r>
            <a:r>
              <a:rPr lang="en-GB" sz="2300" dirty="0"/>
              <a:t>- Using another person’s sentences with </a:t>
            </a:r>
            <a:r>
              <a:rPr lang="en-GB" sz="2300" dirty="0" smtClean="0"/>
              <a:t>minor/major </a:t>
            </a:r>
            <a:r>
              <a:rPr lang="en-GB" sz="2300" dirty="0"/>
              <a:t>modifications without </a:t>
            </a:r>
            <a:r>
              <a:rPr lang="en-GB" sz="2300" dirty="0" smtClean="0"/>
              <a:t>acknowledgements</a:t>
            </a:r>
          </a:p>
          <a:p>
            <a:endParaRPr lang="en-GB" sz="1000" dirty="0" smtClean="0"/>
          </a:p>
          <a:p>
            <a:r>
              <a:rPr lang="en-GB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“Patch-working</a:t>
            </a:r>
            <a:r>
              <a:rPr lang="en-GB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  <a:r>
              <a:rPr lang="en-GB" sz="2300" dirty="0"/>
              <a:t>- Slightly modifying another person’s sentences under the disguise of paraphrasing with or without </a:t>
            </a:r>
            <a:r>
              <a:rPr lang="en-GB" sz="2300" dirty="0" smtClean="0"/>
              <a:t>citations.</a:t>
            </a:r>
          </a:p>
          <a:p>
            <a:endParaRPr lang="en-GB" sz="900" dirty="0" smtClean="0"/>
          </a:p>
          <a:p>
            <a:r>
              <a:rPr lang="en-GB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Collusion</a:t>
            </a:r>
            <a:r>
              <a:rPr lang="en-GB" sz="2300" dirty="0" smtClean="0"/>
              <a:t> </a:t>
            </a:r>
            <a:r>
              <a:rPr lang="en-GB" sz="2300" dirty="0"/>
              <a:t>– copying from your peers with or without their permission (unauthorized collaboration</a:t>
            </a:r>
            <a:r>
              <a:rPr lang="en-GB" sz="2300" dirty="0" smtClean="0"/>
              <a:t>).</a:t>
            </a:r>
          </a:p>
          <a:p>
            <a:endParaRPr lang="en-GB" sz="1000" dirty="0" smtClean="0"/>
          </a:p>
          <a:p>
            <a:r>
              <a:rPr lang="en-GB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Self-plagiarising</a:t>
            </a:r>
            <a:r>
              <a:rPr lang="en-GB" sz="2300" dirty="0" smtClean="0"/>
              <a:t> </a:t>
            </a:r>
            <a:r>
              <a:rPr lang="en-GB" sz="2300" dirty="0"/>
              <a:t>– Re-using or re-submitting your own work that was submitted </a:t>
            </a:r>
            <a:r>
              <a:rPr lang="en-GB" sz="2300" dirty="0" smtClean="0"/>
              <a:t>before!</a:t>
            </a:r>
          </a:p>
          <a:p>
            <a:endParaRPr lang="en-GB" sz="900" dirty="0" smtClean="0"/>
          </a:p>
          <a:p>
            <a:r>
              <a:rPr lang="en-GB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Buying from paper </a:t>
            </a:r>
            <a:r>
              <a:rPr lang="en-GB" sz="2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Mills </a:t>
            </a:r>
            <a:r>
              <a:rPr lang="en-GB" sz="2300" dirty="0"/>
              <a:t>– buying articles from external sources and submitting as your own</a:t>
            </a:r>
          </a:p>
        </p:txBody>
      </p:sp>
    </p:spTree>
    <p:extLst>
      <p:ext uri="{BB962C8B-B14F-4D97-AF65-F5344CB8AC3E}">
        <p14:creationId xmlns:p14="http://schemas.microsoft.com/office/powerpoint/2010/main" val="299153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4692"/>
            <a:ext cx="12192000" cy="631883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7" t="19911" r="26704" b="12848"/>
          <a:stretch>
            <a:fillRect/>
          </a:stretch>
        </p:blipFill>
        <p:spPr bwMode="auto">
          <a:xfrm>
            <a:off x="1181100" y="1155368"/>
            <a:ext cx="6657975" cy="4963194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323975" y="3114674"/>
            <a:ext cx="6310404" cy="2924175"/>
          </a:xfrm>
          <a:prstGeom prst="rect">
            <a:avLst/>
          </a:prstGeom>
          <a:noFill/>
          <a:ln w="1905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8025" y="1304535"/>
            <a:ext cx="5048249" cy="478728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818925" y="2235095"/>
            <a:ext cx="300167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Not knowing </a:t>
            </a:r>
          </a:p>
          <a:p>
            <a:pPr marL="180975" indent="-180975" algn="ctr">
              <a:buFont typeface="Arial" panose="020B0604020202020204" pitchFamily="34" charset="0"/>
              <a:buChar char="•"/>
            </a:pPr>
            <a:endParaRPr lang="en-GB" sz="16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180975" indent="-180975" algn="ctr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when and how to cite!</a:t>
            </a:r>
          </a:p>
          <a:p>
            <a:pPr marL="180975" indent="-180975" algn="ctr">
              <a:buFont typeface="Arial" panose="020B0604020202020204" pitchFamily="34" charset="0"/>
              <a:buChar char="•"/>
            </a:pPr>
            <a:endParaRPr lang="en-GB" sz="16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180975" indent="-180975" algn="ctr">
              <a:buFont typeface="Arial" panose="020B0604020202020204" pitchFamily="34" charset="0"/>
              <a:buChar char="•"/>
            </a:pPr>
            <a:r>
              <a:rPr lang="en-GB" sz="1600" dirty="0">
                <a:latin typeface="Andalus" panose="02020603050405020304" pitchFamily="18" charset="-78"/>
                <a:cs typeface="Andalus" panose="02020603050405020304" pitchFamily="18" charset="-78"/>
              </a:rPr>
              <a:t>h</a:t>
            </a:r>
            <a:r>
              <a:rPr lang="en-GB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ow to paraphrase!</a:t>
            </a:r>
          </a:p>
          <a:p>
            <a:pPr marL="180975" indent="-180975" algn="ctr">
              <a:buFont typeface="Arial" panose="020B0604020202020204" pitchFamily="34" charset="0"/>
              <a:buChar char="•"/>
            </a:pPr>
            <a:endParaRPr lang="en-GB" sz="16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180975" indent="-180975" algn="ctr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What common knowledge is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GB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818925" y="4732799"/>
            <a:ext cx="3098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Recycling an old paper!</a:t>
            </a:r>
            <a:endParaRPr lang="en-GB" sz="2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b="82069"/>
          <a:stretch/>
        </p:blipFill>
        <p:spPr>
          <a:xfrm>
            <a:off x="-1" y="0"/>
            <a:ext cx="12251955" cy="109567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446930" y="144041"/>
            <a:ext cx="72981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altLang="en-US" sz="4400" b="1" dirty="0" smtClean="0">
                <a:solidFill>
                  <a:schemeClr val="bg1"/>
                </a:solidFill>
                <a:latin typeface="Calibri" pitchFamily="34" charset="0"/>
              </a:rPr>
              <a:t>Common cause for plagiarism!</a:t>
            </a:r>
            <a:endParaRPr lang="en-GB" altLang="en-US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95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58" name="Picture 2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2" t="37469" r="15602" b="46329"/>
          <a:stretch/>
        </p:blipFill>
        <p:spPr bwMode="auto">
          <a:xfrm>
            <a:off x="1703512" y="1412776"/>
            <a:ext cx="8784977" cy="1512168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2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6" t="24275" r="2437" b="28102"/>
          <a:stretch>
            <a:fillRect/>
          </a:stretch>
        </p:blipFill>
        <p:spPr bwMode="auto">
          <a:xfrm>
            <a:off x="1631951" y="3367088"/>
            <a:ext cx="8969375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b="82069"/>
          <a:stretch/>
        </p:blipFill>
        <p:spPr>
          <a:xfrm>
            <a:off x="-1" y="0"/>
            <a:ext cx="12251955" cy="10956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40489" y="144041"/>
            <a:ext cx="77110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altLang="en-US" sz="4400" b="1" dirty="0">
                <a:solidFill>
                  <a:schemeClr val="bg1"/>
                </a:solidFill>
                <a:latin typeface="Calibri" pitchFamily="34" charset="0"/>
              </a:rPr>
              <a:t>Paraphrasing </a:t>
            </a:r>
            <a:r>
              <a:rPr lang="en-GB" altLang="en-US" sz="4400" b="1" dirty="0" smtClean="0">
                <a:solidFill>
                  <a:schemeClr val="bg1"/>
                </a:solidFill>
                <a:latin typeface="Calibri" pitchFamily="34" charset="0"/>
              </a:rPr>
              <a:t>Vs. Patch-working!</a:t>
            </a:r>
            <a:endParaRPr lang="en-GB" altLang="en-US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11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82069"/>
          <a:stretch/>
        </p:blipFill>
        <p:spPr>
          <a:xfrm>
            <a:off x="0" y="0"/>
            <a:ext cx="12251955" cy="1095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26117"/>
            <a:ext cx="12192000" cy="6318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06964" y="0"/>
            <a:ext cx="39792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work</a:t>
            </a:r>
            <a:endParaRPr lang="en-GB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mage result for Group wo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734" y="1243476"/>
            <a:ext cx="6575466" cy="490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04356" y="5255788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Decision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104356" y="1775063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Own Opinion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88518" y="3400425"/>
            <a:ext cx="12584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Conflicts</a:t>
            </a:r>
          </a:p>
          <a:p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925624" y="1780821"/>
            <a:ext cx="1105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Validity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9478275" y="3312743"/>
            <a:ext cx="1389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Approach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9563994" y="5178224"/>
            <a:ext cx="1668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Justification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9158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82069"/>
          <a:stretch/>
        </p:blipFill>
        <p:spPr>
          <a:xfrm>
            <a:off x="0" y="0"/>
            <a:ext cx="12251955" cy="1095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26117"/>
            <a:ext cx="12192000" cy="6318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82759" y="44025"/>
            <a:ext cx="57008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Discussion</a:t>
            </a:r>
            <a:endParaRPr lang="en-GB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Image result for Group wo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337" y="1236452"/>
            <a:ext cx="5805278" cy="484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8023" y="4128674"/>
            <a:ext cx="2760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Institutional Policies 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31836" y="1775063"/>
            <a:ext cx="2497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Student behaviour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17745" y="2991065"/>
            <a:ext cx="2653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Academic attitudes 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079372" y="5445722"/>
            <a:ext cx="2502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Global consistency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753104" y="1780821"/>
            <a:ext cx="2391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Contract cheating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391474" y="2991065"/>
            <a:ext cx="2547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Question Recycling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9313637" y="4117175"/>
            <a:ext cx="1913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Self reflection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9021408" y="5460102"/>
            <a:ext cx="2568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Common approach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829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125862E981A94086BCBCBCEB175BF3" ma:contentTypeVersion="6" ma:contentTypeDescription="Create a new document." ma:contentTypeScope="" ma:versionID="b368877d40990b174a1f49e4abcafd9c">
  <xsd:schema xmlns:xsd="http://www.w3.org/2001/XMLSchema" xmlns:xs="http://www.w3.org/2001/XMLSchema" xmlns:p="http://schemas.microsoft.com/office/2006/metadata/properties" xmlns:ns2="dbd5be3d-4e4a-461b-adc3-7ff16e699333" xmlns:ns3="b84d056f-7028-4677-8868-c2895addd7b4" xmlns:ns4="429b9d83-c97a-477d-8701-b25f971feec7" targetNamespace="http://schemas.microsoft.com/office/2006/metadata/properties" ma:root="true" ma:fieldsID="71dfcac56c7aa750a768018e0eafc7d3" ns2:_="" ns3:_="" ns4:_="">
    <xsd:import namespace="dbd5be3d-4e4a-461b-adc3-7ff16e699333"/>
    <xsd:import namespace="b84d056f-7028-4677-8868-c2895addd7b4"/>
    <xsd:import namespace="429b9d83-c97a-477d-8701-b25f971feec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d5be3d-4e4a-461b-adc3-7ff16e69933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d056f-7028-4677-8868-c2895addd7b4" elementFormDefault="qualified">
    <xsd:import namespace="http://schemas.microsoft.com/office/2006/documentManagement/types"/>
    <xsd:import namespace="http://schemas.microsoft.com/office/infopath/2007/PartnerControls"/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9b9d83-c97a-477d-8701-b25f971fee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4CF05A-DE78-48B9-930E-8C4EFBA7C7F9}"/>
</file>

<file path=customXml/itemProps2.xml><?xml version="1.0" encoding="utf-8"?>
<ds:datastoreItem xmlns:ds="http://schemas.openxmlformats.org/officeDocument/2006/customXml" ds:itemID="{03DC9A52-10A1-4517-8621-1D86273FABDA}"/>
</file>

<file path=customXml/itemProps3.xml><?xml version="1.0" encoding="utf-8"?>
<ds:datastoreItem xmlns:ds="http://schemas.openxmlformats.org/officeDocument/2006/customXml" ds:itemID="{0AEE6201-CB28-4DDA-B27B-AED1A709FC5A}"/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216</Words>
  <Application>Microsoft Office PowerPoint</Application>
  <PresentationFormat>Widescreen</PresentationFormat>
  <Paragraphs>64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Andalus</vt:lpstr>
      <vt:lpstr>Arial</vt:lpstr>
      <vt:lpstr>Calibri</vt:lpstr>
      <vt:lpstr>Calibri Light</vt:lpstr>
      <vt:lpstr>Verdana</vt:lpstr>
      <vt:lpstr>Wingdings</vt:lpstr>
      <vt:lpstr>Office Theme</vt:lpstr>
      <vt:lpstr>PowerPoint Presentation</vt:lpstr>
      <vt:lpstr>Objectives of the Session</vt:lpstr>
      <vt:lpstr>What is plagiarism?</vt:lpstr>
      <vt:lpstr>Academic theft/Dishonesty</vt:lpstr>
      <vt:lpstr>PowerPoint Presentation</vt:lpstr>
      <vt:lpstr>PowerPoint Presentation</vt:lpstr>
      <vt:lpstr>PowerPoint Presentation</vt:lpstr>
      <vt:lpstr>PowerPoint Presentation</vt:lpstr>
    </vt:vector>
  </TitlesOfParts>
  <Company>Nottingham Trent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Sivasubramaniam, Shiva</dc:creator>
  <cp:lastModifiedBy>Sivasubramaniam, Shiva</cp:lastModifiedBy>
  <cp:revision>29</cp:revision>
  <dcterms:created xsi:type="dcterms:W3CDTF">2017-09-04T05:49:37Z</dcterms:created>
  <dcterms:modified xsi:type="dcterms:W3CDTF">2017-09-06T09:41:40Z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0x010100AE125862E981A94086BCBCBCEB175BF3</vt:lpwstr>
  </property>
</Properties>
</file>