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2.xml" ContentType="application/vnd.openxmlformats-officedocument.theme+xml"/>
  <Override PartName="/ppt/charts/chart4.xml" ContentType="application/vnd.openxmlformats-officedocument.drawingml.chart+xml"/>
  <Override PartName="/ppt/charts/chart3.xml" ContentType="application/vnd.openxmlformats-officedocument.drawingml.chart+xml"/>
  <Override PartName="/ppt/charts/chart1.xml" ContentType="application/vnd.openxmlformats-officedocument.drawingml.chart+xml"/>
  <Override PartName="/ppt/charts/chart2.xml" ContentType="application/vnd.openxmlformats-officedocument.drawingml.char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95" r:id="rId3"/>
    <p:sldId id="337" r:id="rId4"/>
    <p:sldId id="338" r:id="rId5"/>
    <p:sldId id="296" r:id="rId6"/>
    <p:sldId id="331" r:id="rId7"/>
    <p:sldId id="336" r:id="rId8"/>
    <p:sldId id="322" r:id="rId9"/>
    <p:sldId id="332" r:id="rId10"/>
    <p:sldId id="339" r:id="rId11"/>
    <p:sldId id="335" r:id="rId12"/>
    <p:sldId id="334" r:id="rId13"/>
    <p:sldId id="340" r:id="rId14"/>
    <p:sldId id="341" r:id="rId15"/>
    <p:sldId id="333" r:id="rId16"/>
    <p:sldId id="257" r:id="rId17"/>
    <p:sldId id="302" r:id="rId18"/>
    <p:sldId id="300" r:id="rId19"/>
    <p:sldId id="320" r:id="rId20"/>
    <p:sldId id="275" r:id="rId21"/>
    <p:sldId id="27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ricia Bertram Gallant" initials="TB" lastIdx="1" clrIdx="0"/>
  <p:cmAuthor id="1" name="Jennifer L. Eury" initials="JLE"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3CAA"/>
    <a:srgbClr val="F1900F"/>
    <a:srgbClr val="C49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57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oleObject" Target="file:///F:\SEEPPAI\analysis\AIMM%20matches%20to%20SEEPPAI%20surve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ppheae\Results\AIMM\AIMM%20matches%20to%20surve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ippheae\AIMM%20dev\AIMM\AIMM%20Institution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ippheae\Results\AIMM\AIMM%20Institutio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Results!$G$20</c:f>
              <c:strCache>
                <c:ptCount val="1"/>
                <c:pt idx="0">
                  <c:v>Transparency</c:v>
                </c:pt>
              </c:strCache>
            </c:strRef>
          </c:tx>
          <c:spPr>
            <a:solidFill>
              <a:schemeClr val="accent6">
                <a:lumMod val="75000"/>
              </a:schemeClr>
            </a:solidFill>
          </c:spPr>
          <c:invertIfNegative val="0"/>
          <c:cat>
            <c:strRef>
              <c:f>Results!$F$21:$F$53</c:f>
              <c:strCache>
                <c:ptCount val="33"/>
                <c:pt idx="0">
                  <c:v>UK</c:v>
                </c:pt>
                <c:pt idx="1">
                  <c:v>Austria</c:v>
                </c:pt>
                <c:pt idx="2">
                  <c:v>Sweden</c:v>
                </c:pt>
                <c:pt idx="3">
                  <c:v>Irish Rep</c:v>
                </c:pt>
                <c:pt idx="4">
                  <c:v>Malta</c:v>
                </c:pt>
                <c:pt idx="5">
                  <c:v>Slovakia</c:v>
                </c:pt>
                <c:pt idx="6">
                  <c:v>Cyprus</c:v>
                </c:pt>
                <c:pt idx="7">
                  <c:v>Finland</c:v>
                </c:pt>
                <c:pt idx="8">
                  <c:v>Netherlands</c:v>
                </c:pt>
                <c:pt idx="9">
                  <c:v>Czech Rep</c:v>
                </c:pt>
                <c:pt idx="10">
                  <c:v>Slovenia</c:v>
                </c:pt>
                <c:pt idx="11">
                  <c:v>Denmark</c:v>
                </c:pt>
                <c:pt idx="12">
                  <c:v>Belgium</c:v>
                </c:pt>
                <c:pt idx="13">
                  <c:v>Bosnia &amp; Herz</c:v>
                </c:pt>
                <c:pt idx="14">
                  <c:v>Estonia</c:v>
                </c:pt>
                <c:pt idx="15">
                  <c:v>Greece</c:v>
                </c:pt>
                <c:pt idx="16">
                  <c:v>Lithuania</c:v>
                </c:pt>
                <c:pt idx="17">
                  <c:v>Macedonia</c:v>
                </c:pt>
                <c:pt idx="18">
                  <c:v>Croatia</c:v>
                </c:pt>
                <c:pt idx="19">
                  <c:v>Poland</c:v>
                </c:pt>
                <c:pt idx="20">
                  <c:v>Albania</c:v>
                </c:pt>
                <c:pt idx="21">
                  <c:v>Portugal</c:v>
                </c:pt>
                <c:pt idx="22">
                  <c:v>Latvia</c:v>
                </c:pt>
                <c:pt idx="23">
                  <c:v>Serbia</c:v>
                </c:pt>
                <c:pt idx="24">
                  <c:v>Germany</c:v>
                </c:pt>
                <c:pt idx="25">
                  <c:v>Hungary</c:v>
                </c:pt>
                <c:pt idx="26">
                  <c:v>Romania</c:v>
                </c:pt>
                <c:pt idx="27">
                  <c:v>Spain</c:v>
                </c:pt>
                <c:pt idx="28">
                  <c:v>France</c:v>
                </c:pt>
                <c:pt idx="29">
                  <c:v>Italy</c:v>
                </c:pt>
                <c:pt idx="30">
                  <c:v>Luxembourg</c:v>
                </c:pt>
                <c:pt idx="31">
                  <c:v>Montenegro</c:v>
                </c:pt>
                <c:pt idx="32">
                  <c:v>Bulgaria</c:v>
                </c:pt>
              </c:strCache>
            </c:strRef>
          </c:cat>
          <c:val>
            <c:numRef>
              <c:f>Results!$G$21:$G$53</c:f>
              <c:numCache>
                <c:formatCode>0.00</c:formatCode>
                <c:ptCount val="33"/>
                <c:pt idx="0">
                  <c:v>2.1166666666666667</c:v>
                </c:pt>
                <c:pt idx="1">
                  <c:v>2.23</c:v>
                </c:pt>
                <c:pt idx="2">
                  <c:v>1.7766666666666666</c:v>
                </c:pt>
                <c:pt idx="3">
                  <c:v>1.8233333333333335</c:v>
                </c:pt>
                <c:pt idx="4">
                  <c:v>1.595</c:v>
                </c:pt>
                <c:pt idx="5">
                  <c:v>1.74</c:v>
                </c:pt>
                <c:pt idx="6">
                  <c:v>1.02</c:v>
                </c:pt>
                <c:pt idx="7">
                  <c:v>1.25</c:v>
                </c:pt>
                <c:pt idx="8">
                  <c:v>1.75</c:v>
                </c:pt>
                <c:pt idx="9">
                  <c:v>1.3566666666666667</c:v>
                </c:pt>
                <c:pt idx="10">
                  <c:v>1</c:v>
                </c:pt>
                <c:pt idx="11">
                  <c:v>1</c:v>
                </c:pt>
                <c:pt idx="12">
                  <c:v>1.335</c:v>
                </c:pt>
                <c:pt idx="13">
                  <c:v>1.0505555555555555</c:v>
                </c:pt>
                <c:pt idx="14">
                  <c:v>1.65</c:v>
                </c:pt>
                <c:pt idx="15">
                  <c:v>1</c:v>
                </c:pt>
                <c:pt idx="16">
                  <c:v>0.66</c:v>
                </c:pt>
                <c:pt idx="17">
                  <c:v>1.2638888888888886</c:v>
                </c:pt>
                <c:pt idx="18">
                  <c:v>0.98499999999999999</c:v>
                </c:pt>
                <c:pt idx="19">
                  <c:v>1.3866666666666667</c:v>
                </c:pt>
                <c:pt idx="20">
                  <c:v>0.89500000000000002</c:v>
                </c:pt>
                <c:pt idx="21">
                  <c:v>1.31</c:v>
                </c:pt>
                <c:pt idx="22">
                  <c:v>1.4300000000000002</c:v>
                </c:pt>
                <c:pt idx="23">
                  <c:v>0.80833333333333324</c:v>
                </c:pt>
                <c:pt idx="24">
                  <c:v>0.59333333333333338</c:v>
                </c:pt>
                <c:pt idx="25">
                  <c:v>0.79333333333333333</c:v>
                </c:pt>
                <c:pt idx="26">
                  <c:v>0.92333333333333334</c:v>
                </c:pt>
                <c:pt idx="27">
                  <c:v>0.125</c:v>
                </c:pt>
                <c:pt idx="28">
                  <c:v>0.5</c:v>
                </c:pt>
                <c:pt idx="29">
                  <c:v>1.33</c:v>
                </c:pt>
                <c:pt idx="30">
                  <c:v>1</c:v>
                </c:pt>
                <c:pt idx="31">
                  <c:v>0.82250000000000012</c:v>
                </c:pt>
                <c:pt idx="32">
                  <c:v>0.44666666666666671</c:v>
                </c:pt>
              </c:numCache>
            </c:numRef>
          </c:val>
        </c:ser>
        <c:ser>
          <c:idx val="1"/>
          <c:order val="1"/>
          <c:tx>
            <c:strRef>
              <c:f>Results!$H$20</c:f>
              <c:strCache>
                <c:ptCount val="1"/>
                <c:pt idx="0">
                  <c:v>Policies</c:v>
                </c:pt>
              </c:strCache>
            </c:strRef>
          </c:tx>
          <c:spPr>
            <a:solidFill>
              <a:schemeClr val="accent2">
                <a:lumMod val="60000"/>
                <a:lumOff val="40000"/>
              </a:schemeClr>
            </a:solidFill>
          </c:spPr>
          <c:invertIfNegative val="0"/>
          <c:cat>
            <c:strRef>
              <c:f>Results!$F$21:$F$53</c:f>
              <c:strCache>
                <c:ptCount val="33"/>
                <c:pt idx="0">
                  <c:v>UK</c:v>
                </c:pt>
                <c:pt idx="1">
                  <c:v>Austria</c:v>
                </c:pt>
                <c:pt idx="2">
                  <c:v>Sweden</c:v>
                </c:pt>
                <c:pt idx="3">
                  <c:v>Irish Rep</c:v>
                </c:pt>
                <c:pt idx="4">
                  <c:v>Malta</c:v>
                </c:pt>
                <c:pt idx="5">
                  <c:v>Slovakia</c:v>
                </c:pt>
                <c:pt idx="6">
                  <c:v>Cyprus</c:v>
                </c:pt>
                <c:pt idx="7">
                  <c:v>Finland</c:v>
                </c:pt>
                <c:pt idx="8">
                  <c:v>Netherlands</c:v>
                </c:pt>
                <c:pt idx="9">
                  <c:v>Czech Rep</c:v>
                </c:pt>
                <c:pt idx="10">
                  <c:v>Slovenia</c:v>
                </c:pt>
                <c:pt idx="11">
                  <c:v>Denmark</c:v>
                </c:pt>
                <c:pt idx="12">
                  <c:v>Belgium</c:v>
                </c:pt>
                <c:pt idx="13">
                  <c:v>Bosnia &amp; Herz</c:v>
                </c:pt>
                <c:pt idx="14">
                  <c:v>Estonia</c:v>
                </c:pt>
                <c:pt idx="15">
                  <c:v>Greece</c:v>
                </c:pt>
                <c:pt idx="16">
                  <c:v>Lithuania</c:v>
                </c:pt>
                <c:pt idx="17">
                  <c:v>Macedonia</c:v>
                </c:pt>
                <c:pt idx="18">
                  <c:v>Croatia</c:v>
                </c:pt>
                <c:pt idx="19">
                  <c:v>Poland</c:v>
                </c:pt>
                <c:pt idx="20">
                  <c:v>Albania</c:v>
                </c:pt>
                <c:pt idx="21">
                  <c:v>Portugal</c:v>
                </c:pt>
                <c:pt idx="22">
                  <c:v>Latvia</c:v>
                </c:pt>
                <c:pt idx="23">
                  <c:v>Serbia</c:v>
                </c:pt>
                <c:pt idx="24">
                  <c:v>Germany</c:v>
                </c:pt>
                <c:pt idx="25">
                  <c:v>Hungary</c:v>
                </c:pt>
                <c:pt idx="26">
                  <c:v>Romania</c:v>
                </c:pt>
                <c:pt idx="27">
                  <c:v>Spain</c:v>
                </c:pt>
                <c:pt idx="28">
                  <c:v>France</c:v>
                </c:pt>
                <c:pt idx="29">
                  <c:v>Italy</c:v>
                </c:pt>
                <c:pt idx="30">
                  <c:v>Luxembourg</c:v>
                </c:pt>
                <c:pt idx="31">
                  <c:v>Montenegro</c:v>
                </c:pt>
                <c:pt idx="32">
                  <c:v>Bulgaria</c:v>
                </c:pt>
              </c:strCache>
            </c:strRef>
          </c:cat>
          <c:val>
            <c:numRef>
              <c:f>Results!$H$21:$H$53</c:f>
              <c:numCache>
                <c:formatCode>0.00</c:formatCode>
                <c:ptCount val="33"/>
                <c:pt idx="0">
                  <c:v>2.4533333333333331</c:v>
                </c:pt>
                <c:pt idx="1">
                  <c:v>1.5911111111111111</c:v>
                </c:pt>
                <c:pt idx="2">
                  <c:v>2.2016666666666667</c:v>
                </c:pt>
                <c:pt idx="3">
                  <c:v>1.8666666666666667</c:v>
                </c:pt>
                <c:pt idx="4">
                  <c:v>1.8788888888888888</c:v>
                </c:pt>
                <c:pt idx="5">
                  <c:v>1.8783333333333334</c:v>
                </c:pt>
                <c:pt idx="6">
                  <c:v>1.9066666666666667</c:v>
                </c:pt>
                <c:pt idx="7">
                  <c:v>1.6433333333333333</c:v>
                </c:pt>
                <c:pt idx="8">
                  <c:v>1.3333333333333335</c:v>
                </c:pt>
                <c:pt idx="9">
                  <c:v>1.7866666666666666</c:v>
                </c:pt>
                <c:pt idx="10">
                  <c:v>1.8311111111111111</c:v>
                </c:pt>
                <c:pt idx="11">
                  <c:v>1.4233333333333333</c:v>
                </c:pt>
                <c:pt idx="12">
                  <c:v>1.5</c:v>
                </c:pt>
                <c:pt idx="13">
                  <c:v>1.2325000000000002</c:v>
                </c:pt>
                <c:pt idx="14">
                  <c:v>1.8688888888888888</c:v>
                </c:pt>
                <c:pt idx="15">
                  <c:v>2.1716666666666669</c:v>
                </c:pt>
                <c:pt idx="16">
                  <c:v>1.6766666666666667</c:v>
                </c:pt>
                <c:pt idx="17">
                  <c:v>1.4977777777777777</c:v>
                </c:pt>
                <c:pt idx="18">
                  <c:v>1.4033333333333333</c:v>
                </c:pt>
                <c:pt idx="19">
                  <c:v>1.3258333333333332</c:v>
                </c:pt>
                <c:pt idx="20">
                  <c:v>1.4888888888888889</c:v>
                </c:pt>
                <c:pt idx="21">
                  <c:v>1.5158333333333334</c:v>
                </c:pt>
                <c:pt idx="22">
                  <c:v>1.4544444444444444</c:v>
                </c:pt>
                <c:pt idx="23">
                  <c:v>1.1925000000000001</c:v>
                </c:pt>
                <c:pt idx="24">
                  <c:v>1.3408333333333333</c:v>
                </c:pt>
                <c:pt idx="25">
                  <c:v>1.4316666666666666</c:v>
                </c:pt>
                <c:pt idx="26">
                  <c:v>1.7083333333333335</c:v>
                </c:pt>
                <c:pt idx="27">
                  <c:v>1.0477777777777779</c:v>
                </c:pt>
                <c:pt idx="28">
                  <c:v>1.0908333333333333</c:v>
                </c:pt>
                <c:pt idx="29">
                  <c:v>1.3883333333333332</c:v>
                </c:pt>
                <c:pt idx="30">
                  <c:v>0.5</c:v>
                </c:pt>
                <c:pt idx="31">
                  <c:v>1.2644444444444447</c:v>
                </c:pt>
                <c:pt idx="32">
                  <c:v>1.2975000000000001</c:v>
                </c:pt>
              </c:numCache>
            </c:numRef>
          </c:val>
        </c:ser>
        <c:ser>
          <c:idx val="2"/>
          <c:order val="2"/>
          <c:tx>
            <c:strRef>
              <c:f>Results!$I$20</c:f>
              <c:strCache>
                <c:ptCount val="1"/>
                <c:pt idx="0">
                  <c:v>Sanctions</c:v>
                </c:pt>
              </c:strCache>
            </c:strRef>
          </c:tx>
          <c:spPr>
            <a:solidFill>
              <a:srgbClr val="92D050"/>
            </a:solidFill>
          </c:spPr>
          <c:invertIfNegative val="0"/>
          <c:cat>
            <c:strRef>
              <c:f>Results!$F$21:$F$53</c:f>
              <c:strCache>
                <c:ptCount val="33"/>
                <c:pt idx="0">
                  <c:v>UK</c:v>
                </c:pt>
                <c:pt idx="1">
                  <c:v>Austria</c:v>
                </c:pt>
                <c:pt idx="2">
                  <c:v>Sweden</c:v>
                </c:pt>
                <c:pt idx="3">
                  <c:v>Irish Rep</c:v>
                </c:pt>
                <c:pt idx="4">
                  <c:v>Malta</c:v>
                </c:pt>
                <c:pt idx="5">
                  <c:v>Slovakia</c:v>
                </c:pt>
                <c:pt idx="6">
                  <c:v>Cyprus</c:v>
                </c:pt>
                <c:pt idx="7">
                  <c:v>Finland</c:v>
                </c:pt>
                <c:pt idx="8">
                  <c:v>Netherlands</c:v>
                </c:pt>
                <c:pt idx="9">
                  <c:v>Czech Rep</c:v>
                </c:pt>
                <c:pt idx="10">
                  <c:v>Slovenia</c:v>
                </c:pt>
                <c:pt idx="11">
                  <c:v>Denmark</c:v>
                </c:pt>
                <c:pt idx="12">
                  <c:v>Belgium</c:v>
                </c:pt>
                <c:pt idx="13">
                  <c:v>Bosnia &amp; Herz</c:v>
                </c:pt>
                <c:pt idx="14">
                  <c:v>Estonia</c:v>
                </c:pt>
                <c:pt idx="15">
                  <c:v>Greece</c:v>
                </c:pt>
                <c:pt idx="16">
                  <c:v>Lithuania</c:v>
                </c:pt>
                <c:pt idx="17">
                  <c:v>Macedonia</c:v>
                </c:pt>
                <c:pt idx="18">
                  <c:v>Croatia</c:v>
                </c:pt>
                <c:pt idx="19">
                  <c:v>Poland</c:v>
                </c:pt>
                <c:pt idx="20">
                  <c:v>Albania</c:v>
                </c:pt>
                <c:pt idx="21">
                  <c:v>Portugal</c:v>
                </c:pt>
                <c:pt idx="22">
                  <c:v>Latvia</c:v>
                </c:pt>
                <c:pt idx="23">
                  <c:v>Serbia</c:v>
                </c:pt>
                <c:pt idx="24">
                  <c:v>Germany</c:v>
                </c:pt>
                <c:pt idx="25">
                  <c:v>Hungary</c:v>
                </c:pt>
                <c:pt idx="26">
                  <c:v>Romania</c:v>
                </c:pt>
                <c:pt idx="27">
                  <c:v>Spain</c:v>
                </c:pt>
                <c:pt idx="28">
                  <c:v>France</c:v>
                </c:pt>
                <c:pt idx="29">
                  <c:v>Italy</c:v>
                </c:pt>
                <c:pt idx="30">
                  <c:v>Luxembourg</c:v>
                </c:pt>
                <c:pt idx="31">
                  <c:v>Montenegro</c:v>
                </c:pt>
                <c:pt idx="32">
                  <c:v>Bulgaria</c:v>
                </c:pt>
              </c:strCache>
            </c:strRef>
          </c:cat>
          <c:val>
            <c:numRef>
              <c:f>Results!$I$21:$I$53</c:f>
              <c:numCache>
                <c:formatCode>0.00</c:formatCode>
                <c:ptCount val="33"/>
                <c:pt idx="0">
                  <c:v>2.57</c:v>
                </c:pt>
                <c:pt idx="1">
                  <c:v>1.2566666666666666</c:v>
                </c:pt>
                <c:pt idx="2">
                  <c:v>1.8225</c:v>
                </c:pt>
                <c:pt idx="3">
                  <c:v>2.0862500000000002</c:v>
                </c:pt>
                <c:pt idx="4">
                  <c:v>2.1199999999999997</c:v>
                </c:pt>
                <c:pt idx="5">
                  <c:v>1.9075</c:v>
                </c:pt>
                <c:pt idx="6">
                  <c:v>1.9624999999999999</c:v>
                </c:pt>
                <c:pt idx="7">
                  <c:v>1.67</c:v>
                </c:pt>
                <c:pt idx="8">
                  <c:v>1.345</c:v>
                </c:pt>
                <c:pt idx="9">
                  <c:v>1.7324999999999999</c:v>
                </c:pt>
                <c:pt idx="10">
                  <c:v>1.8183333333333334</c:v>
                </c:pt>
                <c:pt idx="11">
                  <c:v>1.3125</c:v>
                </c:pt>
                <c:pt idx="12">
                  <c:v>1.105</c:v>
                </c:pt>
                <c:pt idx="13">
                  <c:v>1.4316666666666666</c:v>
                </c:pt>
                <c:pt idx="14">
                  <c:v>2.0516666666666663</c:v>
                </c:pt>
                <c:pt idx="15">
                  <c:v>2.4474999999999998</c:v>
                </c:pt>
                <c:pt idx="16">
                  <c:v>1.4816666666666667</c:v>
                </c:pt>
                <c:pt idx="17">
                  <c:v>1.0611111111111111</c:v>
                </c:pt>
                <c:pt idx="18">
                  <c:v>1.4991666666666665</c:v>
                </c:pt>
                <c:pt idx="19">
                  <c:v>1.33</c:v>
                </c:pt>
                <c:pt idx="20">
                  <c:v>1.3433333333333335</c:v>
                </c:pt>
                <c:pt idx="21">
                  <c:v>1.145</c:v>
                </c:pt>
                <c:pt idx="22">
                  <c:v>1.4733333333333334</c:v>
                </c:pt>
                <c:pt idx="23">
                  <c:v>2.0255555555555556</c:v>
                </c:pt>
                <c:pt idx="24">
                  <c:v>1.2324999999999999</c:v>
                </c:pt>
                <c:pt idx="25">
                  <c:v>1.68875</c:v>
                </c:pt>
                <c:pt idx="26">
                  <c:v>1.6724999999999999</c:v>
                </c:pt>
                <c:pt idx="27">
                  <c:v>0.86166666666666669</c:v>
                </c:pt>
                <c:pt idx="28">
                  <c:v>1.22875</c:v>
                </c:pt>
                <c:pt idx="29">
                  <c:v>1.335</c:v>
                </c:pt>
                <c:pt idx="30">
                  <c:v>0.5</c:v>
                </c:pt>
                <c:pt idx="31">
                  <c:v>0.84444444444444444</c:v>
                </c:pt>
                <c:pt idx="32">
                  <c:v>1.2987500000000001</c:v>
                </c:pt>
              </c:numCache>
            </c:numRef>
          </c:val>
        </c:ser>
        <c:ser>
          <c:idx val="3"/>
          <c:order val="3"/>
          <c:tx>
            <c:strRef>
              <c:f>Results!$J$20</c:f>
              <c:strCache>
                <c:ptCount val="1"/>
                <c:pt idx="0">
                  <c:v>Software</c:v>
                </c:pt>
              </c:strCache>
            </c:strRef>
          </c:tx>
          <c:spPr>
            <a:solidFill>
              <a:srgbClr val="C43CAA"/>
            </a:solidFill>
          </c:spPr>
          <c:invertIfNegative val="0"/>
          <c:cat>
            <c:strRef>
              <c:f>Results!$F$21:$F$53</c:f>
              <c:strCache>
                <c:ptCount val="33"/>
                <c:pt idx="0">
                  <c:v>UK</c:v>
                </c:pt>
                <c:pt idx="1">
                  <c:v>Austria</c:v>
                </c:pt>
                <c:pt idx="2">
                  <c:v>Sweden</c:v>
                </c:pt>
                <c:pt idx="3">
                  <c:v>Irish Rep</c:v>
                </c:pt>
                <c:pt idx="4">
                  <c:v>Malta</c:v>
                </c:pt>
                <c:pt idx="5">
                  <c:v>Slovakia</c:v>
                </c:pt>
                <c:pt idx="6">
                  <c:v>Cyprus</c:v>
                </c:pt>
                <c:pt idx="7">
                  <c:v>Finland</c:v>
                </c:pt>
                <c:pt idx="8">
                  <c:v>Netherlands</c:v>
                </c:pt>
                <c:pt idx="9">
                  <c:v>Czech Rep</c:v>
                </c:pt>
                <c:pt idx="10">
                  <c:v>Slovenia</c:v>
                </c:pt>
                <c:pt idx="11">
                  <c:v>Denmark</c:v>
                </c:pt>
                <c:pt idx="12">
                  <c:v>Belgium</c:v>
                </c:pt>
                <c:pt idx="13">
                  <c:v>Bosnia &amp; Herz</c:v>
                </c:pt>
                <c:pt idx="14">
                  <c:v>Estonia</c:v>
                </c:pt>
                <c:pt idx="15">
                  <c:v>Greece</c:v>
                </c:pt>
                <c:pt idx="16">
                  <c:v>Lithuania</c:v>
                </c:pt>
                <c:pt idx="17">
                  <c:v>Macedonia</c:v>
                </c:pt>
                <c:pt idx="18">
                  <c:v>Croatia</c:v>
                </c:pt>
                <c:pt idx="19">
                  <c:v>Poland</c:v>
                </c:pt>
                <c:pt idx="20">
                  <c:v>Albania</c:v>
                </c:pt>
                <c:pt idx="21">
                  <c:v>Portugal</c:v>
                </c:pt>
                <c:pt idx="22">
                  <c:v>Latvia</c:v>
                </c:pt>
                <c:pt idx="23">
                  <c:v>Serbia</c:v>
                </c:pt>
                <c:pt idx="24">
                  <c:v>Germany</c:v>
                </c:pt>
                <c:pt idx="25">
                  <c:v>Hungary</c:v>
                </c:pt>
                <c:pt idx="26">
                  <c:v>Romania</c:v>
                </c:pt>
                <c:pt idx="27">
                  <c:v>Spain</c:v>
                </c:pt>
                <c:pt idx="28">
                  <c:v>France</c:v>
                </c:pt>
                <c:pt idx="29">
                  <c:v>Italy</c:v>
                </c:pt>
                <c:pt idx="30">
                  <c:v>Luxembourg</c:v>
                </c:pt>
                <c:pt idx="31">
                  <c:v>Montenegro</c:v>
                </c:pt>
                <c:pt idx="32">
                  <c:v>Bulgaria</c:v>
                </c:pt>
              </c:strCache>
            </c:strRef>
          </c:cat>
          <c:val>
            <c:numRef>
              <c:f>Results!$J$21:$J$53</c:f>
              <c:numCache>
                <c:formatCode>0.00</c:formatCode>
                <c:ptCount val="33"/>
                <c:pt idx="0">
                  <c:v>2.82375</c:v>
                </c:pt>
                <c:pt idx="1">
                  <c:v>1.8466666666666667</c:v>
                </c:pt>
                <c:pt idx="2">
                  <c:v>2.38625</c:v>
                </c:pt>
                <c:pt idx="3">
                  <c:v>2.4725000000000001</c:v>
                </c:pt>
                <c:pt idx="4">
                  <c:v>2.7283333333333335</c:v>
                </c:pt>
                <c:pt idx="5">
                  <c:v>2.17625</c:v>
                </c:pt>
                <c:pt idx="6">
                  <c:v>1.74</c:v>
                </c:pt>
                <c:pt idx="7">
                  <c:v>2.0299999999999998</c:v>
                </c:pt>
                <c:pt idx="8">
                  <c:v>2.0425</c:v>
                </c:pt>
                <c:pt idx="9">
                  <c:v>1.6675</c:v>
                </c:pt>
                <c:pt idx="10">
                  <c:v>1.5883333333333332</c:v>
                </c:pt>
                <c:pt idx="11">
                  <c:v>1.51</c:v>
                </c:pt>
                <c:pt idx="12">
                  <c:v>2.0499999999999998</c:v>
                </c:pt>
                <c:pt idx="13">
                  <c:v>1.77</c:v>
                </c:pt>
                <c:pt idx="14">
                  <c:v>0.98</c:v>
                </c:pt>
                <c:pt idx="15">
                  <c:v>0.42249999999999999</c:v>
                </c:pt>
                <c:pt idx="16">
                  <c:v>1.1816666666666666</c:v>
                </c:pt>
                <c:pt idx="17">
                  <c:v>1.6390000000000002</c:v>
                </c:pt>
                <c:pt idx="18">
                  <c:v>0.78333333333333333</c:v>
                </c:pt>
                <c:pt idx="19">
                  <c:v>1.1412499999999999</c:v>
                </c:pt>
                <c:pt idx="20">
                  <c:v>0.49333333333333335</c:v>
                </c:pt>
                <c:pt idx="21">
                  <c:v>0.81625000000000003</c:v>
                </c:pt>
                <c:pt idx="22">
                  <c:v>1.2933333333333332</c:v>
                </c:pt>
                <c:pt idx="23">
                  <c:v>0.88750000000000007</c:v>
                </c:pt>
                <c:pt idx="24">
                  <c:v>1.4450000000000001</c:v>
                </c:pt>
                <c:pt idx="25">
                  <c:v>0.95250000000000001</c:v>
                </c:pt>
                <c:pt idx="26">
                  <c:v>0.72250000000000003</c:v>
                </c:pt>
                <c:pt idx="27">
                  <c:v>1.3533333333333333</c:v>
                </c:pt>
                <c:pt idx="28">
                  <c:v>1.2662499999999999</c:v>
                </c:pt>
                <c:pt idx="29">
                  <c:v>0.36</c:v>
                </c:pt>
                <c:pt idx="30">
                  <c:v>0</c:v>
                </c:pt>
                <c:pt idx="31">
                  <c:v>0.72499999999999998</c:v>
                </c:pt>
                <c:pt idx="32">
                  <c:v>1.63</c:v>
                </c:pt>
              </c:numCache>
            </c:numRef>
          </c:val>
        </c:ser>
        <c:ser>
          <c:idx val="4"/>
          <c:order val="4"/>
          <c:tx>
            <c:strRef>
              <c:f>Results!$K$20</c:f>
              <c:strCache>
                <c:ptCount val="1"/>
                <c:pt idx="0">
                  <c:v>Prevention</c:v>
                </c:pt>
              </c:strCache>
            </c:strRef>
          </c:tx>
          <c:spPr>
            <a:solidFill>
              <a:srgbClr val="F1900F"/>
            </a:solidFill>
          </c:spPr>
          <c:invertIfNegative val="0"/>
          <c:cat>
            <c:strRef>
              <c:f>Results!$F$21:$F$53</c:f>
              <c:strCache>
                <c:ptCount val="33"/>
                <c:pt idx="0">
                  <c:v>UK</c:v>
                </c:pt>
                <c:pt idx="1">
                  <c:v>Austria</c:v>
                </c:pt>
                <c:pt idx="2">
                  <c:v>Sweden</c:v>
                </c:pt>
                <c:pt idx="3">
                  <c:v>Irish Rep</c:v>
                </c:pt>
                <c:pt idx="4">
                  <c:v>Malta</c:v>
                </c:pt>
                <c:pt idx="5">
                  <c:v>Slovakia</c:v>
                </c:pt>
                <c:pt idx="6">
                  <c:v>Cyprus</c:v>
                </c:pt>
                <c:pt idx="7">
                  <c:v>Finland</c:v>
                </c:pt>
                <c:pt idx="8">
                  <c:v>Netherlands</c:v>
                </c:pt>
                <c:pt idx="9">
                  <c:v>Czech Rep</c:v>
                </c:pt>
                <c:pt idx="10">
                  <c:v>Slovenia</c:v>
                </c:pt>
                <c:pt idx="11">
                  <c:v>Denmark</c:v>
                </c:pt>
                <c:pt idx="12">
                  <c:v>Belgium</c:v>
                </c:pt>
                <c:pt idx="13">
                  <c:v>Bosnia &amp; Herz</c:v>
                </c:pt>
                <c:pt idx="14">
                  <c:v>Estonia</c:v>
                </c:pt>
                <c:pt idx="15">
                  <c:v>Greece</c:v>
                </c:pt>
                <c:pt idx="16">
                  <c:v>Lithuania</c:v>
                </c:pt>
                <c:pt idx="17">
                  <c:v>Macedonia</c:v>
                </c:pt>
                <c:pt idx="18">
                  <c:v>Croatia</c:v>
                </c:pt>
                <c:pt idx="19">
                  <c:v>Poland</c:v>
                </c:pt>
                <c:pt idx="20">
                  <c:v>Albania</c:v>
                </c:pt>
                <c:pt idx="21">
                  <c:v>Portugal</c:v>
                </c:pt>
                <c:pt idx="22">
                  <c:v>Latvia</c:v>
                </c:pt>
                <c:pt idx="23">
                  <c:v>Serbia</c:v>
                </c:pt>
                <c:pt idx="24">
                  <c:v>Germany</c:v>
                </c:pt>
                <c:pt idx="25">
                  <c:v>Hungary</c:v>
                </c:pt>
                <c:pt idx="26">
                  <c:v>Romania</c:v>
                </c:pt>
                <c:pt idx="27">
                  <c:v>Spain</c:v>
                </c:pt>
                <c:pt idx="28">
                  <c:v>France</c:v>
                </c:pt>
                <c:pt idx="29">
                  <c:v>Italy</c:v>
                </c:pt>
                <c:pt idx="30">
                  <c:v>Luxembourg</c:v>
                </c:pt>
                <c:pt idx="31">
                  <c:v>Montenegro</c:v>
                </c:pt>
                <c:pt idx="32">
                  <c:v>Bulgaria</c:v>
                </c:pt>
              </c:strCache>
            </c:strRef>
          </c:cat>
          <c:val>
            <c:numRef>
              <c:f>Results!$K$21:$K$53</c:f>
              <c:numCache>
                <c:formatCode>0.00</c:formatCode>
                <c:ptCount val="33"/>
                <c:pt idx="0">
                  <c:v>2.5949999999999998</c:v>
                </c:pt>
                <c:pt idx="1">
                  <c:v>2</c:v>
                </c:pt>
                <c:pt idx="2">
                  <c:v>2</c:v>
                </c:pt>
                <c:pt idx="3">
                  <c:v>1.25</c:v>
                </c:pt>
                <c:pt idx="4">
                  <c:v>2</c:v>
                </c:pt>
                <c:pt idx="5">
                  <c:v>1.5</c:v>
                </c:pt>
                <c:pt idx="6">
                  <c:v>1.9</c:v>
                </c:pt>
                <c:pt idx="7">
                  <c:v>1</c:v>
                </c:pt>
                <c:pt idx="8">
                  <c:v>1</c:v>
                </c:pt>
                <c:pt idx="9">
                  <c:v>1</c:v>
                </c:pt>
                <c:pt idx="10">
                  <c:v>1</c:v>
                </c:pt>
                <c:pt idx="11">
                  <c:v>2</c:v>
                </c:pt>
                <c:pt idx="12">
                  <c:v>1</c:v>
                </c:pt>
                <c:pt idx="13">
                  <c:v>0.97983333333333333</c:v>
                </c:pt>
                <c:pt idx="14">
                  <c:v>1</c:v>
                </c:pt>
                <c:pt idx="15">
                  <c:v>0</c:v>
                </c:pt>
                <c:pt idx="16">
                  <c:v>1</c:v>
                </c:pt>
                <c:pt idx="17">
                  <c:v>1.05</c:v>
                </c:pt>
                <c:pt idx="18">
                  <c:v>1.1041666666666667</c:v>
                </c:pt>
                <c:pt idx="19">
                  <c:v>1</c:v>
                </c:pt>
                <c:pt idx="20">
                  <c:v>1.2833333333333332</c:v>
                </c:pt>
                <c:pt idx="21">
                  <c:v>1</c:v>
                </c:pt>
                <c:pt idx="22">
                  <c:v>1</c:v>
                </c:pt>
                <c:pt idx="23">
                  <c:v>1.25</c:v>
                </c:pt>
                <c:pt idx="24">
                  <c:v>1.5</c:v>
                </c:pt>
                <c:pt idx="25">
                  <c:v>0.5</c:v>
                </c:pt>
                <c:pt idx="26">
                  <c:v>1.25</c:v>
                </c:pt>
                <c:pt idx="27">
                  <c:v>1</c:v>
                </c:pt>
                <c:pt idx="28">
                  <c:v>0.5</c:v>
                </c:pt>
                <c:pt idx="29">
                  <c:v>0</c:v>
                </c:pt>
                <c:pt idx="30">
                  <c:v>1</c:v>
                </c:pt>
                <c:pt idx="31">
                  <c:v>0.58333333333333337</c:v>
                </c:pt>
                <c:pt idx="32">
                  <c:v>0.5</c:v>
                </c:pt>
              </c:numCache>
            </c:numRef>
          </c:val>
        </c:ser>
        <c:ser>
          <c:idx val="5"/>
          <c:order val="5"/>
          <c:tx>
            <c:strRef>
              <c:f>Results!$L$20</c:f>
              <c:strCache>
                <c:ptCount val="1"/>
                <c:pt idx="0">
                  <c:v>Communication</c:v>
                </c:pt>
              </c:strCache>
            </c:strRef>
          </c:tx>
          <c:spPr>
            <a:solidFill>
              <a:schemeClr val="accent5">
                <a:lumMod val="50000"/>
              </a:schemeClr>
            </a:solidFill>
          </c:spPr>
          <c:invertIfNegative val="0"/>
          <c:cat>
            <c:strRef>
              <c:f>Results!$F$21:$F$53</c:f>
              <c:strCache>
                <c:ptCount val="33"/>
                <c:pt idx="0">
                  <c:v>UK</c:v>
                </c:pt>
                <c:pt idx="1">
                  <c:v>Austria</c:v>
                </c:pt>
                <c:pt idx="2">
                  <c:v>Sweden</c:v>
                </c:pt>
                <c:pt idx="3">
                  <c:v>Irish Rep</c:v>
                </c:pt>
                <c:pt idx="4">
                  <c:v>Malta</c:v>
                </c:pt>
                <c:pt idx="5">
                  <c:v>Slovakia</c:v>
                </c:pt>
                <c:pt idx="6">
                  <c:v>Cyprus</c:v>
                </c:pt>
                <c:pt idx="7">
                  <c:v>Finland</c:v>
                </c:pt>
                <c:pt idx="8">
                  <c:v>Netherlands</c:v>
                </c:pt>
                <c:pt idx="9">
                  <c:v>Czech Rep</c:v>
                </c:pt>
                <c:pt idx="10">
                  <c:v>Slovenia</c:v>
                </c:pt>
                <c:pt idx="11">
                  <c:v>Denmark</c:v>
                </c:pt>
                <c:pt idx="12">
                  <c:v>Belgium</c:v>
                </c:pt>
                <c:pt idx="13">
                  <c:v>Bosnia &amp; Herz</c:v>
                </c:pt>
                <c:pt idx="14">
                  <c:v>Estonia</c:v>
                </c:pt>
                <c:pt idx="15">
                  <c:v>Greece</c:v>
                </c:pt>
                <c:pt idx="16">
                  <c:v>Lithuania</c:v>
                </c:pt>
                <c:pt idx="17">
                  <c:v>Macedonia</c:v>
                </c:pt>
                <c:pt idx="18">
                  <c:v>Croatia</c:v>
                </c:pt>
                <c:pt idx="19">
                  <c:v>Poland</c:v>
                </c:pt>
                <c:pt idx="20">
                  <c:v>Albania</c:v>
                </c:pt>
                <c:pt idx="21">
                  <c:v>Portugal</c:v>
                </c:pt>
                <c:pt idx="22">
                  <c:v>Latvia</c:v>
                </c:pt>
                <c:pt idx="23">
                  <c:v>Serbia</c:v>
                </c:pt>
                <c:pt idx="24">
                  <c:v>Germany</c:v>
                </c:pt>
                <c:pt idx="25">
                  <c:v>Hungary</c:v>
                </c:pt>
                <c:pt idx="26">
                  <c:v>Romania</c:v>
                </c:pt>
                <c:pt idx="27">
                  <c:v>Spain</c:v>
                </c:pt>
                <c:pt idx="28">
                  <c:v>France</c:v>
                </c:pt>
                <c:pt idx="29">
                  <c:v>Italy</c:v>
                </c:pt>
                <c:pt idx="30">
                  <c:v>Luxembourg</c:v>
                </c:pt>
                <c:pt idx="31">
                  <c:v>Montenegro</c:v>
                </c:pt>
                <c:pt idx="32">
                  <c:v>Bulgaria</c:v>
                </c:pt>
              </c:strCache>
            </c:strRef>
          </c:cat>
          <c:val>
            <c:numRef>
              <c:f>Results!$L$21:$L$53</c:f>
              <c:numCache>
                <c:formatCode>0.00</c:formatCode>
                <c:ptCount val="33"/>
                <c:pt idx="0">
                  <c:v>2.7579166666666666</c:v>
                </c:pt>
                <c:pt idx="1">
                  <c:v>2.2133333333333334</c:v>
                </c:pt>
                <c:pt idx="2">
                  <c:v>2.5237500000000002</c:v>
                </c:pt>
                <c:pt idx="3">
                  <c:v>2.5718749999999999</c:v>
                </c:pt>
                <c:pt idx="4">
                  <c:v>2.5994444444444444</c:v>
                </c:pt>
                <c:pt idx="5">
                  <c:v>2.1872916666666664</c:v>
                </c:pt>
                <c:pt idx="6">
                  <c:v>2.0970833333333334</c:v>
                </c:pt>
                <c:pt idx="7">
                  <c:v>2.3102777777777779</c:v>
                </c:pt>
                <c:pt idx="8">
                  <c:v>1.7916666666666667</c:v>
                </c:pt>
                <c:pt idx="9">
                  <c:v>2.1404166666666669</c:v>
                </c:pt>
                <c:pt idx="10">
                  <c:v>1.9194444444444443</c:v>
                </c:pt>
                <c:pt idx="11">
                  <c:v>2.3362499999999997</c:v>
                </c:pt>
                <c:pt idx="12">
                  <c:v>2.0841666666666665</c:v>
                </c:pt>
                <c:pt idx="13">
                  <c:v>2.2052083333333332</c:v>
                </c:pt>
                <c:pt idx="14">
                  <c:v>2.1980555555555554</c:v>
                </c:pt>
                <c:pt idx="15">
                  <c:v>1.98</c:v>
                </c:pt>
                <c:pt idx="16">
                  <c:v>1.818888888888889</c:v>
                </c:pt>
                <c:pt idx="17">
                  <c:v>1.9075</c:v>
                </c:pt>
                <c:pt idx="18">
                  <c:v>2.0575000000000001</c:v>
                </c:pt>
                <c:pt idx="19">
                  <c:v>1.546875</c:v>
                </c:pt>
                <c:pt idx="20">
                  <c:v>1.8691666666666666</c:v>
                </c:pt>
                <c:pt idx="21">
                  <c:v>1.5306249999999999</c:v>
                </c:pt>
                <c:pt idx="22">
                  <c:v>1.8244444444444445</c:v>
                </c:pt>
                <c:pt idx="23">
                  <c:v>1.7154166666666668</c:v>
                </c:pt>
                <c:pt idx="24">
                  <c:v>1.566875</c:v>
                </c:pt>
                <c:pt idx="25">
                  <c:v>1.9304166666666667</c:v>
                </c:pt>
                <c:pt idx="26">
                  <c:v>1.5166666666666666</c:v>
                </c:pt>
                <c:pt idx="27">
                  <c:v>1.5541666666666665</c:v>
                </c:pt>
                <c:pt idx="28">
                  <c:v>1.355</c:v>
                </c:pt>
                <c:pt idx="29">
                  <c:v>1.5299999999999998</c:v>
                </c:pt>
                <c:pt idx="30">
                  <c:v>1.5</c:v>
                </c:pt>
                <c:pt idx="31">
                  <c:v>1.2161111111111109</c:v>
                </c:pt>
                <c:pt idx="32">
                  <c:v>1.1912500000000001</c:v>
                </c:pt>
              </c:numCache>
            </c:numRef>
          </c:val>
        </c:ser>
        <c:ser>
          <c:idx val="6"/>
          <c:order val="6"/>
          <c:tx>
            <c:strRef>
              <c:f>Results!$M$20</c:f>
              <c:strCache>
                <c:ptCount val="1"/>
                <c:pt idx="0">
                  <c:v>Knowledge</c:v>
                </c:pt>
              </c:strCache>
            </c:strRef>
          </c:tx>
          <c:spPr>
            <a:solidFill>
              <a:srgbClr val="C494BD"/>
            </a:solidFill>
          </c:spPr>
          <c:invertIfNegative val="0"/>
          <c:cat>
            <c:strRef>
              <c:f>Results!$F$21:$F$53</c:f>
              <c:strCache>
                <c:ptCount val="33"/>
                <c:pt idx="0">
                  <c:v>UK</c:v>
                </c:pt>
                <c:pt idx="1">
                  <c:v>Austria</c:v>
                </c:pt>
                <c:pt idx="2">
                  <c:v>Sweden</c:v>
                </c:pt>
                <c:pt idx="3">
                  <c:v>Irish Rep</c:v>
                </c:pt>
                <c:pt idx="4">
                  <c:v>Malta</c:v>
                </c:pt>
                <c:pt idx="5">
                  <c:v>Slovakia</c:v>
                </c:pt>
                <c:pt idx="6">
                  <c:v>Cyprus</c:v>
                </c:pt>
                <c:pt idx="7">
                  <c:v>Finland</c:v>
                </c:pt>
                <c:pt idx="8">
                  <c:v>Netherlands</c:v>
                </c:pt>
                <c:pt idx="9">
                  <c:v>Czech Rep</c:v>
                </c:pt>
                <c:pt idx="10">
                  <c:v>Slovenia</c:v>
                </c:pt>
                <c:pt idx="11">
                  <c:v>Denmark</c:v>
                </c:pt>
                <c:pt idx="12">
                  <c:v>Belgium</c:v>
                </c:pt>
                <c:pt idx="13">
                  <c:v>Bosnia &amp; Herz</c:v>
                </c:pt>
                <c:pt idx="14">
                  <c:v>Estonia</c:v>
                </c:pt>
                <c:pt idx="15">
                  <c:v>Greece</c:v>
                </c:pt>
                <c:pt idx="16">
                  <c:v>Lithuania</c:v>
                </c:pt>
                <c:pt idx="17">
                  <c:v>Macedonia</c:v>
                </c:pt>
                <c:pt idx="18">
                  <c:v>Croatia</c:v>
                </c:pt>
                <c:pt idx="19">
                  <c:v>Poland</c:v>
                </c:pt>
                <c:pt idx="20">
                  <c:v>Albania</c:v>
                </c:pt>
                <c:pt idx="21">
                  <c:v>Portugal</c:v>
                </c:pt>
                <c:pt idx="22">
                  <c:v>Latvia</c:v>
                </c:pt>
                <c:pt idx="23">
                  <c:v>Serbia</c:v>
                </c:pt>
                <c:pt idx="24">
                  <c:v>Germany</c:v>
                </c:pt>
                <c:pt idx="25">
                  <c:v>Hungary</c:v>
                </c:pt>
                <c:pt idx="26">
                  <c:v>Romania</c:v>
                </c:pt>
                <c:pt idx="27">
                  <c:v>Spain</c:v>
                </c:pt>
                <c:pt idx="28">
                  <c:v>France</c:v>
                </c:pt>
                <c:pt idx="29">
                  <c:v>Italy</c:v>
                </c:pt>
                <c:pt idx="30">
                  <c:v>Luxembourg</c:v>
                </c:pt>
                <c:pt idx="31">
                  <c:v>Montenegro</c:v>
                </c:pt>
                <c:pt idx="32">
                  <c:v>Bulgaria</c:v>
                </c:pt>
              </c:strCache>
            </c:strRef>
          </c:cat>
          <c:val>
            <c:numRef>
              <c:f>Results!$M$21:$M$53</c:f>
              <c:numCache>
                <c:formatCode>0.00</c:formatCode>
                <c:ptCount val="33"/>
                <c:pt idx="0">
                  <c:v>2.6287500000000001</c:v>
                </c:pt>
                <c:pt idx="1">
                  <c:v>2.6325000000000003</c:v>
                </c:pt>
                <c:pt idx="2">
                  <c:v>2.6168749999999998</c:v>
                </c:pt>
                <c:pt idx="3">
                  <c:v>2.5462499999999997</c:v>
                </c:pt>
                <c:pt idx="4">
                  <c:v>2.7766666666666668</c:v>
                </c:pt>
                <c:pt idx="5">
                  <c:v>2.0300000000000002</c:v>
                </c:pt>
                <c:pt idx="6">
                  <c:v>2.1706250000000002</c:v>
                </c:pt>
                <c:pt idx="7">
                  <c:v>2.4449999999999998</c:v>
                </c:pt>
                <c:pt idx="8">
                  <c:v>2.375</c:v>
                </c:pt>
                <c:pt idx="9">
                  <c:v>1.9231250000000002</c:v>
                </c:pt>
                <c:pt idx="10">
                  <c:v>2.5391666666666666</c:v>
                </c:pt>
                <c:pt idx="11">
                  <c:v>2.13625</c:v>
                </c:pt>
                <c:pt idx="12">
                  <c:v>2.4412500000000001</c:v>
                </c:pt>
                <c:pt idx="13">
                  <c:v>1.6262500000000002</c:v>
                </c:pt>
                <c:pt idx="14">
                  <c:v>2.1266666666666665</c:v>
                </c:pt>
                <c:pt idx="15">
                  <c:v>2.8274999999999997</c:v>
                </c:pt>
                <c:pt idx="16">
                  <c:v>2.2683333333333331</c:v>
                </c:pt>
                <c:pt idx="17">
                  <c:v>1.7662500000000001</c:v>
                </c:pt>
                <c:pt idx="18">
                  <c:v>1.8079166666666666</c:v>
                </c:pt>
                <c:pt idx="19">
                  <c:v>1.8731249999999999</c:v>
                </c:pt>
                <c:pt idx="20">
                  <c:v>1.7850000000000001</c:v>
                </c:pt>
                <c:pt idx="21">
                  <c:v>2.0006249999999999</c:v>
                </c:pt>
                <c:pt idx="22">
                  <c:v>2.1791666666666667</c:v>
                </c:pt>
                <c:pt idx="23">
                  <c:v>1.7012499999999999</c:v>
                </c:pt>
                <c:pt idx="24">
                  <c:v>1.9175</c:v>
                </c:pt>
                <c:pt idx="25">
                  <c:v>1.4512499999999999</c:v>
                </c:pt>
                <c:pt idx="26">
                  <c:v>1.5899999999999999</c:v>
                </c:pt>
                <c:pt idx="27">
                  <c:v>1.9333333333333333</c:v>
                </c:pt>
                <c:pt idx="28">
                  <c:v>1.921875</c:v>
                </c:pt>
                <c:pt idx="29">
                  <c:v>2.6799999999999997</c:v>
                </c:pt>
                <c:pt idx="30">
                  <c:v>2.25</c:v>
                </c:pt>
                <c:pt idx="31">
                  <c:v>1.2816666666666665</c:v>
                </c:pt>
                <c:pt idx="32">
                  <c:v>2.086875</c:v>
                </c:pt>
              </c:numCache>
            </c:numRef>
          </c:val>
        </c:ser>
        <c:ser>
          <c:idx val="7"/>
          <c:order val="7"/>
          <c:tx>
            <c:strRef>
              <c:f>Results!$N$20</c:f>
              <c:strCache>
                <c:ptCount val="1"/>
                <c:pt idx="0">
                  <c:v>Training</c:v>
                </c:pt>
              </c:strCache>
            </c:strRef>
          </c:tx>
          <c:invertIfNegative val="0"/>
          <c:cat>
            <c:strRef>
              <c:f>Results!$F$21:$F$53</c:f>
              <c:strCache>
                <c:ptCount val="33"/>
                <c:pt idx="0">
                  <c:v>UK</c:v>
                </c:pt>
                <c:pt idx="1">
                  <c:v>Austria</c:v>
                </c:pt>
                <c:pt idx="2">
                  <c:v>Sweden</c:v>
                </c:pt>
                <c:pt idx="3">
                  <c:v>Irish Rep</c:v>
                </c:pt>
                <c:pt idx="4">
                  <c:v>Malta</c:v>
                </c:pt>
                <c:pt idx="5">
                  <c:v>Slovakia</c:v>
                </c:pt>
                <c:pt idx="6">
                  <c:v>Cyprus</c:v>
                </c:pt>
                <c:pt idx="7">
                  <c:v>Finland</c:v>
                </c:pt>
                <c:pt idx="8">
                  <c:v>Netherlands</c:v>
                </c:pt>
                <c:pt idx="9">
                  <c:v>Czech Rep</c:v>
                </c:pt>
                <c:pt idx="10">
                  <c:v>Slovenia</c:v>
                </c:pt>
                <c:pt idx="11">
                  <c:v>Denmark</c:v>
                </c:pt>
                <c:pt idx="12">
                  <c:v>Belgium</c:v>
                </c:pt>
                <c:pt idx="13">
                  <c:v>Bosnia &amp; Herz</c:v>
                </c:pt>
                <c:pt idx="14">
                  <c:v>Estonia</c:v>
                </c:pt>
                <c:pt idx="15">
                  <c:v>Greece</c:v>
                </c:pt>
                <c:pt idx="16">
                  <c:v>Lithuania</c:v>
                </c:pt>
                <c:pt idx="17">
                  <c:v>Macedonia</c:v>
                </c:pt>
                <c:pt idx="18">
                  <c:v>Croatia</c:v>
                </c:pt>
                <c:pt idx="19">
                  <c:v>Poland</c:v>
                </c:pt>
                <c:pt idx="20">
                  <c:v>Albania</c:v>
                </c:pt>
                <c:pt idx="21">
                  <c:v>Portugal</c:v>
                </c:pt>
                <c:pt idx="22">
                  <c:v>Latvia</c:v>
                </c:pt>
                <c:pt idx="23">
                  <c:v>Serbia</c:v>
                </c:pt>
                <c:pt idx="24">
                  <c:v>Germany</c:v>
                </c:pt>
                <c:pt idx="25">
                  <c:v>Hungary</c:v>
                </c:pt>
                <c:pt idx="26">
                  <c:v>Romania</c:v>
                </c:pt>
                <c:pt idx="27">
                  <c:v>Spain</c:v>
                </c:pt>
                <c:pt idx="28">
                  <c:v>France</c:v>
                </c:pt>
                <c:pt idx="29">
                  <c:v>Italy</c:v>
                </c:pt>
                <c:pt idx="30">
                  <c:v>Luxembourg</c:v>
                </c:pt>
                <c:pt idx="31">
                  <c:v>Montenegro</c:v>
                </c:pt>
                <c:pt idx="32">
                  <c:v>Bulgaria</c:v>
                </c:pt>
              </c:strCache>
            </c:strRef>
          </c:cat>
          <c:val>
            <c:numRef>
              <c:f>Results!$N$21:$N$53</c:f>
              <c:numCache>
                <c:formatCode>0.00</c:formatCode>
                <c:ptCount val="33"/>
                <c:pt idx="0">
                  <c:v>2.5462499999999997</c:v>
                </c:pt>
                <c:pt idx="1">
                  <c:v>3.0150000000000001</c:v>
                </c:pt>
                <c:pt idx="2">
                  <c:v>1.8900000000000001</c:v>
                </c:pt>
                <c:pt idx="3">
                  <c:v>2.3250000000000002</c:v>
                </c:pt>
                <c:pt idx="4">
                  <c:v>2.15</c:v>
                </c:pt>
                <c:pt idx="5">
                  <c:v>1.9725000000000001</c:v>
                </c:pt>
                <c:pt idx="6">
                  <c:v>1.8312499999999998</c:v>
                </c:pt>
                <c:pt idx="7">
                  <c:v>2.3883333333333332</c:v>
                </c:pt>
                <c:pt idx="8">
                  <c:v>1.75</c:v>
                </c:pt>
                <c:pt idx="9">
                  <c:v>1.5274999999999999</c:v>
                </c:pt>
                <c:pt idx="10">
                  <c:v>1.8366666666666667</c:v>
                </c:pt>
                <c:pt idx="11">
                  <c:v>1.81</c:v>
                </c:pt>
                <c:pt idx="12">
                  <c:v>1.9824999999999999</c:v>
                </c:pt>
                <c:pt idx="13">
                  <c:v>2.0287500000000001</c:v>
                </c:pt>
                <c:pt idx="14">
                  <c:v>1.9333333333333333</c:v>
                </c:pt>
                <c:pt idx="15">
                  <c:v>2.94</c:v>
                </c:pt>
                <c:pt idx="16">
                  <c:v>1.4433333333333334</c:v>
                </c:pt>
                <c:pt idx="17">
                  <c:v>1.81</c:v>
                </c:pt>
                <c:pt idx="18">
                  <c:v>1.8912500000000001</c:v>
                </c:pt>
                <c:pt idx="19">
                  <c:v>1.3800000000000001</c:v>
                </c:pt>
                <c:pt idx="20">
                  <c:v>2.2979166666666666</c:v>
                </c:pt>
                <c:pt idx="21">
                  <c:v>1.4712499999999999</c:v>
                </c:pt>
                <c:pt idx="22">
                  <c:v>1.9016666666666666</c:v>
                </c:pt>
                <c:pt idx="23">
                  <c:v>1.8312499999999998</c:v>
                </c:pt>
                <c:pt idx="24">
                  <c:v>1.7362500000000001</c:v>
                </c:pt>
                <c:pt idx="25">
                  <c:v>1.6312500000000001</c:v>
                </c:pt>
                <c:pt idx="26">
                  <c:v>1.7475000000000001</c:v>
                </c:pt>
                <c:pt idx="27">
                  <c:v>1.97</c:v>
                </c:pt>
                <c:pt idx="28">
                  <c:v>1.825</c:v>
                </c:pt>
                <c:pt idx="29">
                  <c:v>1.95</c:v>
                </c:pt>
                <c:pt idx="30">
                  <c:v>2.5</c:v>
                </c:pt>
                <c:pt idx="31">
                  <c:v>1.8033333333333335</c:v>
                </c:pt>
                <c:pt idx="32">
                  <c:v>1.4637500000000001</c:v>
                </c:pt>
              </c:numCache>
            </c:numRef>
          </c:val>
        </c:ser>
        <c:ser>
          <c:idx val="8"/>
          <c:order val="8"/>
          <c:tx>
            <c:strRef>
              <c:f>Results!$O$20</c:f>
              <c:strCache>
                <c:ptCount val="1"/>
                <c:pt idx="0">
                  <c:v>Research</c:v>
                </c:pt>
              </c:strCache>
            </c:strRef>
          </c:tx>
          <c:spPr>
            <a:solidFill>
              <a:schemeClr val="accent5">
                <a:lumMod val="75000"/>
              </a:schemeClr>
            </a:solidFill>
          </c:spPr>
          <c:invertIfNegative val="0"/>
          <c:cat>
            <c:strRef>
              <c:f>Results!$F$21:$F$53</c:f>
              <c:strCache>
                <c:ptCount val="33"/>
                <c:pt idx="0">
                  <c:v>UK</c:v>
                </c:pt>
                <c:pt idx="1">
                  <c:v>Austria</c:v>
                </c:pt>
                <c:pt idx="2">
                  <c:v>Sweden</c:v>
                </c:pt>
                <c:pt idx="3">
                  <c:v>Irish Rep</c:v>
                </c:pt>
                <c:pt idx="4">
                  <c:v>Malta</c:v>
                </c:pt>
                <c:pt idx="5">
                  <c:v>Slovakia</c:v>
                </c:pt>
                <c:pt idx="6">
                  <c:v>Cyprus</c:v>
                </c:pt>
                <c:pt idx="7">
                  <c:v>Finland</c:v>
                </c:pt>
                <c:pt idx="8">
                  <c:v>Netherlands</c:v>
                </c:pt>
                <c:pt idx="9">
                  <c:v>Czech Rep</c:v>
                </c:pt>
                <c:pt idx="10">
                  <c:v>Slovenia</c:v>
                </c:pt>
                <c:pt idx="11">
                  <c:v>Denmark</c:v>
                </c:pt>
                <c:pt idx="12">
                  <c:v>Belgium</c:v>
                </c:pt>
                <c:pt idx="13">
                  <c:v>Bosnia &amp; Herz</c:v>
                </c:pt>
                <c:pt idx="14">
                  <c:v>Estonia</c:v>
                </c:pt>
                <c:pt idx="15">
                  <c:v>Greece</c:v>
                </c:pt>
                <c:pt idx="16">
                  <c:v>Lithuania</c:v>
                </c:pt>
                <c:pt idx="17">
                  <c:v>Macedonia</c:v>
                </c:pt>
                <c:pt idx="18">
                  <c:v>Croatia</c:v>
                </c:pt>
                <c:pt idx="19">
                  <c:v>Poland</c:v>
                </c:pt>
                <c:pt idx="20">
                  <c:v>Albania</c:v>
                </c:pt>
                <c:pt idx="21">
                  <c:v>Portugal</c:v>
                </c:pt>
                <c:pt idx="22">
                  <c:v>Latvia</c:v>
                </c:pt>
                <c:pt idx="23">
                  <c:v>Serbia</c:v>
                </c:pt>
                <c:pt idx="24">
                  <c:v>Germany</c:v>
                </c:pt>
                <c:pt idx="25">
                  <c:v>Hungary</c:v>
                </c:pt>
                <c:pt idx="26">
                  <c:v>Romania</c:v>
                </c:pt>
                <c:pt idx="27">
                  <c:v>Spain</c:v>
                </c:pt>
                <c:pt idx="28">
                  <c:v>France</c:v>
                </c:pt>
                <c:pt idx="29">
                  <c:v>Italy</c:v>
                </c:pt>
                <c:pt idx="30">
                  <c:v>Luxembourg</c:v>
                </c:pt>
                <c:pt idx="31">
                  <c:v>Montenegro</c:v>
                </c:pt>
                <c:pt idx="32">
                  <c:v>Bulgaria</c:v>
                </c:pt>
              </c:strCache>
            </c:strRef>
          </c:cat>
          <c:val>
            <c:numRef>
              <c:f>Results!$O$21:$O$53</c:f>
              <c:numCache>
                <c:formatCode>0.00</c:formatCode>
                <c:ptCount val="33"/>
                <c:pt idx="0">
                  <c:v>3</c:v>
                </c:pt>
                <c:pt idx="1">
                  <c:v>3</c:v>
                </c:pt>
                <c:pt idx="2">
                  <c:v>2</c:v>
                </c:pt>
                <c:pt idx="3">
                  <c:v>2</c:v>
                </c:pt>
                <c:pt idx="4">
                  <c:v>1</c:v>
                </c:pt>
                <c:pt idx="5">
                  <c:v>2</c:v>
                </c:pt>
                <c:pt idx="6">
                  <c:v>2</c:v>
                </c:pt>
                <c:pt idx="7">
                  <c:v>1</c:v>
                </c:pt>
                <c:pt idx="8">
                  <c:v>2</c:v>
                </c:pt>
                <c:pt idx="9">
                  <c:v>2</c:v>
                </c:pt>
                <c:pt idx="10">
                  <c:v>1</c:v>
                </c:pt>
                <c:pt idx="11">
                  <c:v>1</c:v>
                </c:pt>
                <c:pt idx="12">
                  <c:v>1</c:v>
                </c:pt>
                <c:pt idx="13">
                  <c:v>1.5</c:v>
                </c:pt>
                <c:pt idx="14">
                  <c:v>0</c:v>
                </c:pt>
                <c:pt idx="15">
                  <c:v>0</c:v>
                </c:pt>
                <c:pt idx="16">
                  <c:v>2</c:v>
                </c:pt>
                <c:pt idx="17">
                  <c:v>1.4</c:v>
                </c:pt>
                <c:pt idx="18">
                  <c:v>1.5</c:v>
                </c:pt>
                <c:pt idx="19">
                  <c:v>2</c:v>
                </c:pt>
                <c:pt idx="20">
                  <c:v>1.5</c:v>
                </c:pt>
                <c:pt idx="21">
                  <c:v>2</c:v>
                </c:pt>
                <c:pt idx="22">
                  <c:v>0</c:v>
                </c:pt>
                <c:pt idx="23">
                  <c:v>1.5</c:v>
                </c:pt>
                <c:pt idx="24">
                  <c:v>1</c:v>
                </c:pt>
                <c:pt idx="25">
                  <c:v>1</c:v>
                </c:pt>
                <c:pt idx="26">
                  <c:v>0</c:v>
                </c:pt>
                <c:pt idx="27">
                  <c:v>1</c:v>
                </c:pt>
                <c:pt idx="28">
                  <c:v>1</c:v>
                </c:pt>
                <c:pt idx="29">
                  <c:v>0</c:v>
                </c:pt>
                <c:pt idx="30">
                  <c:v>1</c:v>
                </c:pt>
                <c:pt idx="31">
                  <c:v>1.4</c:v>
                </c:pt>
                <c:pt idx="32">
                  <c:v>0</c:v>
                </c:pt>
              </c:numCache>
            </c:numRef>
          </c:val>
        </c:ser>
        <c:dLbls>
          <c:showLegendKey val="0"/>
          <c:showVal val="0"/>
          <c:showCatName val="0"/>
          <c:showSerName val="0"/>
          <c:showPercent val="0"/>
          <c:showBubbleSize val="0"/>
        </c:dLbls>
        <c:gapWidth val="150"/>
        <c:overlap val="100"/>
        <c:axId val="90832896"/>
        <c:axId val="90834432"/>
      </c:barChart>
      <c:catAx>
        <c:axId val="90832896"/>
        <c:scaling>
          <c:orientation val="minMax"/>
        </c:scaling>
        <c:delete val="0"/>
        <c:axPos val="b"/>
        <c:majorTickMark val="out"/>
        <c:minorTickMark val="none"/>
        <c:tickLblPos val="nextTo"/>
        <c:crossAx val="90834432"/>
        <c:crosses val="autoZero"/>
        <c:auto val="1"/>
        <c:lblAlgn val="ctr"/>
        <c:lblOffset val="100"/>
        <c:noMultiLvlLbl val="0"/>
      </c:catAx>
      <c:valAx>
        <c:axId val="90834432"/>
        <c:scaling>
          <c:orientation val="minMax"/>
        </c:scaling>
        <c:delete val="0"/>
        <c:axPos val="l"/>
        <c:majorGridlines/>
        <c:numFmt formatCode="0.00" sourceLinked="1"/>
        <c:majorTickMark val="out"/>
        <c:minorTickMark val="none"/>
        <c:tickLblPos val="nextTo"/>
        <c:crossAx val="908328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radarChart>
        <c:radarStyle val="marker"/>
        <c:varyColors val="0"/>
        <c:ser>
          <c:idx val="0"/>
          <c:order val="0"/>
          <c:tx>
            <c:strRef>
              <c:f>Metrics!$V$283</c:f>
              <c:strCache>
                <c:ptCount val="1"/>
                <c:pt idx="0">
                  <c:v>AIMM Slovenia</c:v>
                </c:pt>
              </c:strCache>
            </c:strRef>
          </c:tx>
          <c:spPr>
            <a:ln>
              <a:solidFill>
                <a:schemeClr val="accent2">
                  <a:lumMod val="75000"/>
                </a:schemeClr>
              </a:solidFill>
            </a:ln>
          </c:spPr>
          <c:marker>
            <c:symbol val="none"/>
          </c:marker>
          <c:cat>
            <c:strRef>
              <c:f>Metrics!$U$284:$U$292</c:f>
              <c:strCache>
                <c:ptCount val="9"/>
                <c:pt idx="0">
                  <c:v>Transparency</c:v>
                </c:pt>
                <c:pt idx="1">
                  <c:v>Policies</c:v>
                </c:pt>
                <c:pt idx="2">
                  <c:v>Sanctions</c:v>
                </c:pt>
                <c:pt idx="3">
                  <c:v>Software</c:v>
                </c:pt>
                <c:pt idx="4">
                  <c:v>Prevention</c:v>
                </c:pt>
                <c:pt idx="5">
                  <c:v>Communication</c:v>
                </c:pt>
                <c:pt idx="6">
                  <c:v>Knowledge</c:v>
                </c:pt>
                <c:pt idx="7">
                  <c:v>Training</c:v>
                </c:pt>
                <c:pt idx="8">
                  <c:v>Research</c:v>
                </c:pt>
              </c:strCache>
            </c:strRef>
          </c:cat>
          <c:val>
            <c:numRef>
              <c:f>Metrics!$V$284:$V$292</c:f>
              <c:numCache>
                <c:formatCode>0.00</c:formatCode>
                <c:ptCount val="9"/>
                <c:pt idx="0">
                  <c:v>1</c:v>
                </c:pt>
                <c:pt idx="1">
                  <c:v>1.8311111111111111</c:v>
                </c:pt>
                <c:pt idx="2">
                  <c:v>1.8233333333333333</c:v>
                </c:pt>
                <c:pt idx="3">
                  <c:v>1.586111111111111</c:v>
                </c:pt>
                <c:pt idx="4">
                  <c:v>1</c:v>
                </c:pt>
                <c:pt idx="5">
                  <c:v>1.9194444444444443</c:v>
                </c:pt>
                <c:pt idx="6">
                  <c:v>2.56</c:v>
                </c:pt>
                <c:pt idx="7">
                  <c:v>1.8366666666666667</c:v>
                </c:pt>
                <c:pt idx="8">
                  <c:v>1</c:v>
                </c:pt>
              </c:numCache>
            </c:numRef>
          </c:val>
        </c:ser>
        <c:dLbls>
          <c:showLegendKey val="0"/>
          <c:showVal val="0"/>
          <c:showCatName val="0"/>
          <c:showSerName val="0"/>
          <c:showPercent val="0"/>
          <c:showBubbleSize val="0"/>
        </c:dLbls>
        <c:axId val="33081600"/>
        <c:axId val="90865664"/>
      </c:radarChart>
      <c:catAx>
        <c:axId val="33081600"/>
        <c:scaling>
          <c:orientation val="minMax"/>
        </c:scaling>
        <c:delete val="0"/>
        <c:axPos val="b"/>
        <c:majorGridlines/>
        <c:majorTickMark val="out"/>
        <c:minorTickMark val="none"/>
        <c:tickLblPos val="nextTo"/>
        <c:crossAx val="90865664"/>
        <c:crosses val="autoZero"/>
        <c:auto val="1"/>
        <c:lblAlgn val="ctr"/>
        <c:lblOffset val="100"/>
        <c:noMultiLvlLbl val="0"/>
      </c:catAx>
      <c:valAx>
        <c:axId val="90865664"/>
        <c:scaling>
          <c:orientation val="minMax"/>
          <c:max val="4"/>
        </c:scaling>
        <c:delete val="0"/>
        <c:axPos val="l"/>
        <c:majorGridlines/>
        <c:numFmt formatCode="0.00" sourceLinked="1"/>
        <c:majorTickMark val="cross"/>
        <c:minorTickMark val="none"/>
        <c:tickLblPos val="nextTo"/>
        <c:spPr>
          <a:ln>
            <a:solidFill>
              <a:schemeClr val="accent2">
                <a:lumMod val="75000"/>
              </a:schemeClr>
            </a:solidFill>
          </a:ln>
        </c:spPr>
        <c:crossAx val="33081600"/>
        <c:crosses val="autoZero"/>
        <c:crossBetween val="between"/>
        <c:majorUnit val="1"/>
        <c:minorUnit val="1"/>
      </c:valAx>
    </c:plotArea>
    <c:legend>
      <c:legendPos val="r"/>
      <c:layout/>
      <c:overlay val="0"/>
    </c:legend>
    <c:plotVisOnly val="1"/>
    <c:dispBlanksAs val="gap"/>
    <c:showDLblsOverMax val="0"/>
  </c:chart>
  <c:spPr>
    <a:no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Results!$F$3</c:f>
              <c:strCache>
                <c:ptCount val="1"/>
                <c:pt idx="0">
                  <c:v>Transparency</c:v>
                </c:pt>
              </c:strCache>
            </c:strRef>
          </c:tx>
          <c:spPr>
            <a:solidFill>
              <a:srgbClr val="FF0000"/>
            </a:solidFill>
          </c:spPr>
          <c:invertIfNegative val="0"/>
          <c:cat>
            <c:multiLvlStrRef>
              <c:f>Results!$G$1:$L$2</c:f>
              <c:multiLvlStrCache>
                <c:ptCount val="6"/>
                <c:lvl>
                  <c:pt idx="0">
                    <c:v>Inst 52</c:v>
                  </c:pt>
                  <c:pt idx="1">
                    <c:v>Inst 136</c:v>
                  </c:pt>
                  <c:pt idx="2">
                    <c:v>Inst 139</c:v>
                  </c:pt>
                  <c:pt idx="3">
                    <c:v>Inst 157</c:v>
                  </c:pt>
                  <c:pt idx="4">
                    <c:v>Inst 160</c:v>
                  </c:pt>
                  <c:pt idx="5">
                    <c:v>inst 251</c:v>
                  </c:pt>
                </c:lvl>
                <c:lvl>
                  <c:pt idx="0">
                    <c:v>Academic Integrity Maturity Model - Comparison of institutions</c:v>
                  </c:pt>
                </c:lvl>
              </c:multiLvlStrCache>
            </c:multiLvlStrRef>
          </c:cat>
          <c:val>
            <c:numRef>
              <c:f>Results!$G$3:$L$3</c:f>
              <c:numCache>
                <c:formatCode>0.00</c:formatCode>
                <c:ptCount val="6"/>
                <c:pt idx="0">
                  <c:v>2.56</c:v>
                </c:pt>
                <c:pt idx="1">
                  <c:v>1.56</c:v>
                </c:pt>
                <c:pt idx="2">
                  <c:v>1.19</c:v>
                </c:pt>
                <c:pt idx="3">
                  <c:v>1.53</c:v>
                </c:pt>
                <c:pt idx="4">
                  <c:v>2.42</c:v>
                </c:pt>
                <c:pt idx="5">
                  <c:v>1.57</c:v>
                </c:pt>
              </c:numCache>
            </c:numRef>
          </c:val>
        </c:ser>
        <c:ser>
          <c:idx val="1"/>
          <c:order val="1"/>
          <c:tx>
            <c:strRef>
              <c:f>Results!$F$4</c:f>
              <c:strCache>
                <c:ptCount val="1"/>
                <c:pt idx="0">
                  <c:v>Policies</c:v>
                </c:pt>
              </c:strCache>
            </c:strRef>
          </c:tx>
          <c:spPr>
            <a:solidFill>
              <a:srgbClr val="FFC000"/>
            </a:solidFill>
          </c:spPr>
          <c:invertIfNegative val="0"/>
          <c:cat>
            <c:multiLvlStrRef>
              <c:f>Results!$G$1:$L$2</c:f>
              <c:multiLvlStrCache>
                <c:ptCount val="6"/>
                <c:lvl>
                  <c:pt idx="0">
                    <c:v>Inst 52</c:v>
                  </c:pt>
                  <c:pt idx="1">
                    <c:v>Inst 136</c:v>
                  </c:pt>
                  <c:pt idx="2">
                    <c:v>Inst 139</c:v>
                  </c:pt>
                  <c:pt idx="3">
                    <c:v>Inst 157</c:v>
                  </c:pt>
                  <c:pt idx="4">
                    <c:v>Inst 160</c:v>
                  </c:pt>
                  <c:pt idx="5">
                    <c:v>inst 251</c:v>
                  </c:pt>
                </c:lvl>
                <c:lvl>
                  <c:pt idx="0">
                    <c:v>Academic Integrity Maturity Model - Comparison of institutions</c:v>
                  </c:pt>
                </c:lvl>
              </c:multiLvlStrCache>
            </c:multiLvlStrRef>
          </c:cat>
          <c:val>
            <c:numRef>
              <c:f>Results!$G$4:$L$4</c:f>
              <c:numCache>
                <c:formatCode>0.00</c:formatCode>
                <c:ptCount val="6"/>
                <c:pt idx="0">
                  <c:v>2.3849999999999998</c:v>
                </c:pt>
                <c:pt idx="1">
                  <c:v>1.8866666666666669</c:v>
                </c:pt>
                <c:pt idx="2">
                  <c:v>1.6033333333333331</c:v>
                </c:pt>
                <c:pt idx="3">
                  <c:v>2.415</c:v>
                </c:pt>
                <c:pt idx="4">
                  <c:v>2.2016666666666671</c:v>
                </c:pt>
                <c:pt idx="5">
                  <c:v>2.1850000000000001</c:v>
                </c:pt>
              </c:numCache>
            </c:numRef>
          </c:val>
        </c:ser>
        <c:ser>
          <c:idx val="2"/>
          <c:order val="2"/>
          <c:tx>
            <c:strRef>
              <c:f>Results!$F$5</c:f>
              <c:strCache>
                <c:ptCount val="1"/>
                <c:pt idx="0">
                  <c:v>Sanctions</c:v>
                </c:pt>
              </c:strCache>
            </c:strRef>
          </c:tx>
          <c:spPr>
            <a:solidFill>
              <a:srgbClr val="FFFF00"/>
            </a:solidFill>
          </c:spPr>
          <c:invertIfNegative val="0"/>
          <c:cat>
            <c:multiLvlStrRef>
              <c:f>Results!$G$1:$L$2</c:f>
              <c:multiLvlStrCache>
                <c:ptCount val="6"/>
                <c:lvl>
                  <c:pt idx="0">
                    <c:v>Inst 52</c:v>
                  </c:pt>
                  <c:pt idx="1">
                    <c:v>Inst 136</c:v>
                  </c:pt>
                  <c:pt idx="2">
                    <c:v>Inst 139</c:v>
                  </c:pt>
                  <c:pt idx="3">
                    <c:v>Inst 157</c:v>
                  </c:pt>
                  <c:pt idx="4">
                    <c:v>Inst 160</c:v>
                  </c:pt>
                  <c:pt idx="5">
                    <c:v>inst 251</c:v>
                  </c:pt>
                </c:lvl>
                <c:lvl>
                  <c:pt idx="0">
                    <c:v>Academic Integrity Maturity Model - Comparison of institutions</c:v>
                  </c:pt>
                </c:lvl>
              </c:multiLvlStrCache>
            </c:multiLvlStrRef>
          </c:cat>
          <c:val>
            <c:numRef>
              <c:f>Results!$G$5:$L$5</c:f>
              <c:numCache>
                <c:formatCode>0.00</c:formatCode>
                <c:ptCount val="6"/>
                <c:pt idx="0">
                  <c:v>2.4449999999999998</c:v>
                </c:pt>
                <c:pt idx="1">
                  <c:v>2.62</c:v>
                </c:pt>
                <c:pt idx="2">
                  <c:v>1.37</c:v>
                </c:pt>
                <c:pt idx="3">
                  <c:v>2.5649999999999999</c:v>
                </c:pt>
                <c:pt idx="4">
                  <c:v>2.0325000000000002</c:v>
                </c:pt>
                <c:pt idx="5">
                  <c:v>2.422499999999999</c:v>
                </c:pt>
              </c:numCache>
            </c:numRef>
          </c:val>
        </c:ser>
        <c:ser>
          <c:idx val="3"/>
          <c:order val="3"/>
          <c:tx>
            <c:strRef>
              <c:f>Results!$F$6</c:f>
              <c:strCache>
                <c:ptCount val="1"/>
                <c:pt idx="0">
                  <c:v>Software</c:v>
                </c:pt>
              </c:strCache>
            </c:strRef>
          </c:tx>
          <c:spPr>
            <a:solidFill>
              <a:srgbClr val="92D050"/>
            </a:solidFill>
          </c:spPr>
          <c:invertIfNegative val="0"/>
          <c:cat>
            <c:multiLvlStrRef>
              <c:f>Results!$G$1:$L$2</c:f>
              <c:multiLvlStrCache>
                <c:ptCount val="6"/>
                <c:lvl>
                  <c:pt idx="0">
                    <c:v>Inst 52</c:v>
                  </c:pt>
                  <c:pt idx="1">
                    <c:v>Inst 136</c:v>
                  </c:pt>
                  <c:pt idx="2">
                    <c:v>Inst 139</c:v>
                  </c:pt>
                  <c:pt idx="3">
                    <c:v>Inst 157</c:v>
                  </c:pt>
                  <c:pt idx="4">
                    <c:v>Inst 160</c:v>
                  </c:pt>
                  <c:pt idx="5">
                    <c:v>inst 251</c:v>
                  </c:pt>
                </c:lvl>
                <c:lvl>
                  <c:pt idx="0">
                    <c:v>Academic Integrity Maturity Model - Comparison of institutions</c:v>
                  </c:pt>
                </c:lvl>
              </c:multiLvlStrCache>
            </c:multiLvlStrRef>
          </c:cat>
          <c:val>
            <c:numRef>
              <c:f>Results!$G$6:$L$6</c:f>
              <c:numCache>
                <c:formatCode>0.00</c:formatCode>
                <c:ptCount val="6"/>
                <c:pt idx="0">
                  <c:v>3.5625</c:v>
                </c:pt>
                <c:pt idx="1">
                  <c:v>3.6850000000000001</c:v>
                </c:pt>
                <c:pt idx="2">
                  <c:v>0.8075</c:v>
                </c:pt>
                <c:pt idx="3">
                  <c:v>2.8149999999999991</c:v>
                </c:pt>
                <c:pt idx="4">
                  <c:v>0.85</c:v>
                </c:pt>
                <c:pt idx="5">
                  <c:v>1.2575000000000001</c:v>
                </c:pt>
              </c:numCache>
            </c:numRef>
          </c:val>
        </c:ser>
        <c:ser>
          <c:idx val="4"/>
          <c:order val="4"/>
          <c:tx>
            <c:strRef>
              <c:f>Results!$F$7</c:f>
              <c:strCache>
                <c:ptCount val="1"/>
                <c:pt idx="0">
                  <c:v>Communication</c:v>
                </c:pt>
              </c:strCache>
            </c:strRef>
          </c:tx>
          <c:spPr>
            <a:solidFill>
              <a:srgbClr val="00B0F0"/>
            </a:solidFill>
          </c:spPr>
          <c:invertIfNegative val="0"/>
          <c:cat>
            <c:multiLvlStrRef>
              <c:f>Results!$G$1:$L$2</c:f>
              <c:multiLvlStrCache>
                <c:ptCount val="6"/>
                <c:lvl>
                  <c:pt idx="0">
                    <c:v>Inst 52</c:v>
                  </c:pt>
                  <c:pt idx="1">
                    <c:v>Inst 136</c:v>
                  </c:pt>
                  <c:pt idx="2">
                    <c:v>Inst 139</c:v>
                  </c:pt>
                  <c:pt idx="3">
                    <c:v>Inst 157</c:v>
                  </c:pt>
                  <c:pt idx="4">
                    <c:v>Inst 160</c:v>
                  </c:pt>
                  <c:pt idx="5">
                    <c:v>inst 251</c:v>
                  </c:pt>
                </c:lvl>
                <c:lvl>
                  <c:pt idx="0">
                    <c:v>Academic Integrity Maturity Model - Comparison of institutions</c:v>
                  </c:pt>
                </c:lvl>
              </c:multiLvlStrCache>
            </c:multiLvlStrRef>
          </c:cat>
          <c:val>
            <c:numRef>
              <c:f>Results!$G$7:$L$7</c:f>
              <c:numCache>
                <c:formatCode>0.00</c:formatCode>
                <c:ptCount val="6"/>
                <c:pt idx="0">
                  <c:v>3.0983333333333332</c:v>
                </c:pt>
                <c:pt idx="1">
                  <c:v>2.8033333333333328</c:v>
                </c:pt>
                <c:pt idx="2">
                  <c:v>1.7837499999999999</c:v>
                </c:pt>
                <c:pt idx="3">
                  <c:v>3.2287500000000011</c:v>
                </c:pt>
                <c:pt idx="4">
                  <c:v>2.368749999999999</c:v>
                </c:pt>
                <c:pt idx="5">
                  <c:v>3.085833333333333</c:v>
                </c:pt>
              </c:numCache>
            </c:numRef>
          </c:val>
        </c:ser>
        <c:ser>
          <c:idx val="5"/>
          <c:order val="5"/>
          <c:tx>
            <c:strRef>
              <c:f>Results!$F$8</c:f>
              <c:strCache>
                <c:ptCount val="1"/>
                <c:pt idx="0">
                  <c:v>Knowledge</c:v>
                </c:pt>
              </c:strCache>
            </c:strRef>
          </c:tx>
          <c:spPr>
            <a:solidFill>
              <a:srgbClr val="0070C0"/>
            </a:solidFill>
          </c:spPr>
          <c:invertIfNegative val="0"/>
          <c:cat>
            <c:multiLvlStrRef>
              <c:f>Results!$G$1:$L$2</c:f>
              <c:multiLvlStrCache>
                <c:ptCount val="6"/>
                <c:lvl>
                  <c:pt idx="0">
                    <c:v>Inst 52</c:v>
                  </c:pt>
                  <c:pt idx="1">
                    <c:v>Inst 136</c:v>
                  </c:pt>
                  <c:pt idx="2">
                    <c:v>Inst 139</c:v>
                  </c:pt>
                  <c:pt idx="3">
                    <c:v>Inst 157</c:v>
                  </c:pt>
                  <c:pt idx="4">
                    <c:v>Inst 160</c:v>
                  </c:pt>
                  <c:pt idx="5">
                    <c:v>inst 251</c:v>
                  </c:pt>
                </c:lvl>
                <c:lvl>
                  <c:pt idx="0">
                    <c:v>Academic Integrity Maturity Model - Comparison of institutions</c:v>
                  </c:pt>
                </c:lvl>
              </c:multiLvlStrCache>
            </c:multiLvlStrRef>
          </c:cat>
          <c:val>
            <c:numRef>
              <c:f>Results!$G$8:$L$8</c:f>
              <c:numCache>
                <c:formatCode>0.00</c:formatCode>
                <c:ptCount val="6"/>
                <c:pt idx="0">
                  <c:v>2.72</c:v>
                </c:pt>
                <c:pt idx="1">
                  <c:v>3.0550000000000002</c:v>
                </c:pt>
                <c:pt idx="2">
                  <c:v>2.4862500000000001</c:v>
                </c:pt>
                <c:pt idx="3">
                  <c:v>2.811249999999998</c:v>
                </c:pt>
                <c:pt idx="4">
                  <c:v>2.37</c:v>
                </c:pt>
                <c:pt idx="5">
                  <c:v>2.8149999999999991</c:v>
                </c:pt>
              </c:numCache>
            </c:numRef>
          </c:val>
        </c:ser>
        <c:ser>
          <c:idx val="6"/>
          <c:order val="6"/>
          <c:tx>
            <c:strRef>
              <c:f>Results!$F$9</c:f>
              <c:strCache>
                <c:ptCount val="1"/>
                <c:pt idx="0">
                  <c:v>Training</c:v>
                </c:pt>
              </c:strCache>
            </c:strRef>
          </c:tx>
          <c:spPr>
            <a:solidFill>
              <a:schemeClr val="accent6">
                <a:lumMod val="60000"/>
                <a:lumOff val="40000"/>
              </a:schemeClr>
            </a:solidFill>
            <a:ln>
              <a:noFill/>
            </a:ln>
          </c:spPr>
          <c:invertIfNegative val="0"/>
          <c:cat>
            <c:multiLvlStrRef>
              <c:f>Results!$G$1:$L$2</c:f>
              <c:multiLvlStrCache>
                <c:ptCount val="6"/>
                <c:lvl>
                  <c:pt idx="0">
                    <c:v>Inst 52</c:v>
                  </c:pt>
                  <c:pt idx="1">
                    <c:v>Inst 136</c:v>
                  </c:pt>
                  <c:pt idx="2">
                    <c:v>Inst 139</c:v>
                  </c:pt>
                  <c:pt idx="3">
                    <c:v>Inst 157</c:v>
                  </c:pt>
                  <c:pt idx="4">
                    <c:v>Inst 160</c:v>
                  </c:pt>
                  <c:pt idx="5">
                    <c:v>inst 251</c:v>
                  </c:pt>
                </c:lvl>
                <c:lvl>
                  <c:pt idx="0">
                    <c:v>Academic Integrity Maturity Model - Comparison of institutions</c:v>
                  </c:pt>
                </c:lvl>
              </c:multiLvlStrCache>
            </c:multiLvlStrRef>
          </c:cat>
          <c:val>
            <c:numRef>
              <c:f>Results!$G$9:$L$9</c:f>
              <c:numCache>
                <c:formatCode>0.00</c:formatCode>
                <c:ptCount val="6"/>
                <c:pt idx="0">
                  <c:v>2.712499999999999</c:v>
                </c:pt>
                <c:pt idx="1">
                  <c:v>2.78</c:v>
                </c:pt>
                <c:pt idx="2">
                  <c:v>1.7749999999999999</c:v>
                </c:pt>
                <c:pt idx="3">
                  <c:v>2.9524999999999979</c:v>
                </c:pt>
                <c:pt idx="4">
                  <c:v>1.99</c:v>
                </c:pt>
                <c:pt idx="5">
                  <c:v>3.08</c:v>
                </c:pt>
              </c:numCache>
            </c:numRef>
          </c:val>
        </c:ser>
        <c:dLbls>
          <c:showLegendKey val="0"/>
          <c:showVal val="0"/>
          <c:showCatName val="0"/>
          <c:showSerName val="0"/>
          <c:showPercent val="0"/>
          <c:showBubbleSize val="0"/>
        </c:dLbls>
        <c:gapWidth val="150"/>
        <c:overlap val="100"/>
        <c:axId val="90797184"/>
        <c:axId val="90798720"/>
      </c:barChart>
      <c:catAx>
        <c:axId val="90797184"/>
        <c:scaling>
          <c:orientation val="minMax"/>
        </c:scaling>
        <c:delete val="0"/>
        <c:axPos val="b"/>
        <c:numFmt formatCode="General" sourceLinked="0"/>
        <c:majorTickMark val="out"/>
        <c:minorTickMark val="none"/>
        <c:tickLblPos val="nextTo"/>
        <c:crossAx val="90798720"/>
        <c:crosses val="autoZero"/>
        <c:auto val="1"/>
        <c:lblAlgn val="ctr"/>
        <c:lblOffset val="100"/>
        <c:noMultiLvlLbl val="0"/>
      </c:catAx>
      <c:valAx>
        <c:axId val="90798720"/>
        <c:scaling>
          <c:orientation val="minMax"/>
          <c:max val="20"/>
          <c:min val="0"/>
        </c:scaling>
        <c:delete val="0"/>
        <c:axPos val="l"/>
        <c:majorGridlines/>
        <c:numFmt formatCode="0.00" sourceLinked="1"/>
        <c:majorTickMark val="out"/>
        <c:minorTickMark val="none"/>
        <c:tickLblPos val="nextTo"/>
        <c:crossAx val="90797184"/>
        <c:crosses val="autoZero"/>
        <c:crossBetween val="between"/>
        <c:majorUnit val="5"/>
        <c:minorUnit val="1"/>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AIMM Institution 136</a:t>
            </a:r>
          </a:p>
        </c:rich>
      </c:tx>
      <c:layout>
        <c:manualLayout>
          <c:xMode val="edge"/>
          <c:yMode val="edge"/>
          <c:x val="0.204505250974269"/>
          <c:y val="4.4117647058823498E-2"/>
        </c:manualLayout>
      </c:layout>
      <c:overlay val="0"/>
    </c:title>
    <c:autoTitleDeleted val="0"/>
    <c:plotArea>
      <c:layout/>
      <c:radarChart>
        <c:radarStyle val="marker"/>
        <c:varyColors val="0"/>
        <c:ser>
          <c:idx val="0"/>
          <c:order val="0"/>
          <c:tx>
            <c:strRef>
              <c:f>Metrics!$V$17</c:f>
              <c:strCache>
                <c:ptCount val="1"/>
                <c:pt idx="0">
                  <c:v>AIMM 136</c:v>
                </c:pt>
              </c:strCache>
            </c:strRef>
          </c:tx>
          <c:spPr>
            <a:ln w="38100">
              <a:solidFill>
                <a:schemeClr val="accent2">
                  <a:lumMod val="60000"/>
                  <a:lumOff val="40000"/>
                </a:schemeClr>
              </a:solidFill>
            </a:ln>
          </c:spPr>
          <c:marker>
            <c:symbol val="none"/>
          </c:marker>
          <c:cat>
            <c:strRef>
              <c:f>Metrics!$U$18:$U$24</c:f>
              <c:strCache>
                <c:ptCount val="7"/>
                <c:pt idx="0">
                  <c:v>Transparency</c:v>
                </c:pt>
                <c:pt idx="1">
                  <c:v>Policies</c:v>
                </c:pt>
                <c:pt idx="2">
                  <c:v>Sanctions</c:v>
                </c:pt>
                <c:pt idx="3">
                  <c:v>Software</c:v>
                </c:pt>
                <c:pt idx="4">
                  <c:v>Communication</c:v>
                </c:pt>
                <c:pt idx="5">
                  <c:v>Knowledge</c:v>
                </c:pt>
                <c:pt idx="6">
                  <c:v>Training</c:v>
                </c:pt>
              </c:strCache>
            </c:strRef>
          </c:cat>
          <c:val>
            <c:numRef>
              <c:f>Metrics!$V$18:$V$24</c:f>
              <c:numCache>
                <c:formatCode>0.00</c:formatCode>
                <c:ptCount val="7"/>
                <c:pt idx="0">
                  <c:v>1.56</c:v>
                </c:pt>
                <c:pt idx="1">
                  <c:v>1.8866666666666669</c:v>
                </c:pt>
                <c:pt idx="2">
                  <c:v>2.62</c:v>
                </c:pt>
                <c:pt idx="3">
                  <c:v>3.6850000000000001</c:v>
                </c:pt>
                <c:pt idx="4">
                  <c:v>2.8033333333333328</c:v>
                </c:pt>
                <c:pt idx="5">
                  <c:v>3.0550000000000002</c:v>
                </c:pt>
                <c:pt idx="6">
                  <c:v>2.78</c:v>
                </c:pt>
              </c:numCache>
            </c:numRef>
          </c:val>
        </c:ser>
        <c:dLbls>
          <c:showLegendKey val="0"/>
          <c:showVal val="0"/>
          <c:showCatName val="0"/>
          <c:showSerName val="0"/>
          <c:showPercent val="0"/>
          <c:showBubbleSize val="0"/>
        </c:dLbls>
        <c:axId val="90815488"/>
        <c:axId val="92754688"/>
      </c:radarChart>
      <c:catAx>
        <c:axId val="90815488"/>
        <c:scaling>
          <c:orientation val="minMax"/>
        </c:scaling>
        <c:delete val="0"/>
        <c:axPos val="b"/>
        <c:majorGridlines/>
        <c:numFmt formatCode="General" sourceLinked="0"/>
        <c:majorTickMark val="out"/>
        <c:minorTickMark val="none"/>
        <c:tickLblPos val="nextTo"/>
        <c:crossAx val="92754688"/>
        <c:crosses val="autoZero"/>
        <c:auto val="1"/>
        <c:lblAlgn val="ctr"/>
        <c:lblOffset val="100"/>
        <c:noMultiLvlLbl val="0"/>
      </c:catAx>
      <c:valAx>
        <c:axId val="92754688"/>
        <c:scaling>
          <c:orientation val="minMax"/>
          <c:max val="4"/>
        </c:scaling>
        <c:delete val="0"/>
        <c:axPos val="l"/>
        <c:majorGridlines/>
        <c:numFmt formatCode="0.00" sourceLinked="1"/>
        <c:majorTickMark val="cross"/>
        <c:minorTickMark val="none"/>
        <c:tickLblPos val="nextTo"/>
        <c:crossAx val="90815488"/>
        <c:crosses val="autoZero"/>
        <c:crossBetween val="between"/>
        <c:majorUnit val="1"/>
        <c:minorUnit val="0.1"/>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11EDBB6-6629-4612-9BF0-3617D33DF46B}" type="slidenum">
              <a:rPr lang="en-US"/>
              <a:pPr>
                <a:defRPr/>
              </a:pPr>
              <a:t>‹#›</a:t>
            </a:fld>
            <a:endParaRPr lang="en-US"/>
          </a:p>
        </p:txBody>
      </p:sp>
    </p:spTree>
    <p:extLst>
      <p:ext uri="{BB962C8B-B14F-4D97-AF65-F5344CB8AC3E}">
        <p14:creationId xmlns:p14="http://schemas.microsoft.com/office/powerpoint/2010/main" val="1369647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p>
            <a:fld id="{75FD2EDE-EFAB-46B9-90A1-C826ABAA2655}" type="slidenum">
              <a:rPr lang="en-US" smtClean="0"/>
              <a:pPr/>
              <a:t>1</a:t>
            </a:fld>
            <a:endParaRPr lang="en-US" smtClean="0"/>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p:spPr>
        <p:txBody>
          <a:bodyPr/>
          <a:lstStyle/>
          <a:p>
            <a:pPr eaLnBrk="1" hangingPunct="1"/>
            <a:endParaRPr lang="pl-PL" smtClean="0"/>
          </a:p>
        </p:txBody>
      </p:sp>
    </p:spTree>
    <p:extLst>
      <p:ext uri="{BB962C8B-B14F-4D97-AF65-F5344CB8AC3E}">
        <p14:creationId xmlns:p14="http://schemas.microsoft.com/office/powerpoint/2010/main" val="3959366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19200" y="838200"/>
            <a:ext cx="7085013" cy="1066800"/>
          </a:xfrm>
        </p:spPr>
        <p:txBody>
          <a:bodyPr/>
          <a:lstStyle>
            <a:lvl1pPr>
              <a:defRPr/>
            </a:lvl1pPr>
          </a:lstStyle>
          <a:p>
            <a:r>
              <a:rPr lang="en-US" dirty="0"/>
              <a:t>Click to edit Master title style</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923782F-0E0C-430E-9C6F-3FDE04E9E8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990600" y="1600200"/>
            <a:ext cx="5791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5078F7D-CF5B-4F14-AC80-A7E7CD95B1A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00BFFF2-0CE4-481A-942B-BBF9DA056A7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578490BB-C9C9-4764-9D5A-256376663CE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F4C8BA56-1503-4021-952D-50E7F94B47E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A84CCB41-8D6A-4FD2-BE9D-5240387CB48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D982AB61-A425-4087-8C39-129AF863A69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67E62B73-659F-4249-8219-913C8536B4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009E190D-C045-4D23-8DD2-458F39AF22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5" r:id="rId3"/>
    <p:sldLayoutId id="2147483654" r:id="rId4"/>
    <p:sldLayoutId id="2147483653" r:id="rId5"/>
    <p:sldLayoutId id="2147483652" r:id="rId6"/>
    <p:sldLayoutId id="2147483651" r:id="rId7"/>
    <p:sldLayoutId id="2147483650" r:id="rId8"/>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fontAlgn="base">
        <a:spcBef>
          <a:spcPct val="0"/>
        </a:spcBef>
        <a:spcAft>
          <a:spcPct val="0"/>
        </a:spcAft>
        <a:defRPr sz="3600">
          <a:solidFill>
            <a:schemeClr val="tx2"/>
          </a:solidFill>
          <a:latin typeface="Century Gothic" pitchFamily="34" charset="0"/>
        </a:defRPr>
      </a:lvl6pPr>
      <a:lvl7pPr marL="914400" algn="l" rtl="0" fontAlgn="base">
        <a:spcBef>
          <a:spcPct val="0"/>
        </a:spcBef>
        <a:spcAft>
          <a:spcPct val="0"/>
        </a:spcAft>
        <a:defRPr sz="3600">
          <a:solidFill>
            <a:schemeClr val="tx2"/>
          </a:solidFill>
          <a:latin typeface="Century Gothic" pitchFamily="34" charset="0"/>
        </a:defRPr>
      </a:lvl7pPr>
      <a:lvl8pPr marL="1371600" algn="l" rtl="0" fontAlgn="base">
        <a:spcBef>
          <a:spcPct val="0"/>
        </a:spcBef>
        <a:spcAft>
          <a:spcPct val="0"/>
        </a:spcAft>
        <a:defRPr sz="3600">
          <a:solidFill>
            <a:schemeClr val="tx2"/>
          </a:solidFill>
          <a:latin typeface="Century Gothic" pitchFamily="34" charset="0"/>
        </a:defRPr>
      </a:lvl8pPr>
      <a:lvl9pPr marL="1828800" algn="l" rtl="0" fontAlgn="base">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mailto:ireneg@coventry.ac.uk"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3.jpe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plagiarismadvice.org/resources/institutional-approaches/item/carroll-goodpractice-2" TargetMode="External"/><Relationship Id="rId3" Type="http://schemas.openxmlformats.org/officeDocument/2006/relationships/hyperlink" Target="http://dx.doi.org/10.1080/03075079.2013.777406" TargetMode="External"/><Relationship Id="rId7" Type="http://schemas.openxmlformats.org/officeDocument/2006/relationships/hyperlink" Target="http://bejlt.brookes.ac.uk/articles/handling-student-plagiarism-moving-to-mainstream/" TargetMode="External"/><Relationship Id="rId2" Type="http://schemas.openxmlformats.org/officeDocument/2006/relationships/hyperlink" Target="http://www.academicintegrity.org/icai/assets/AIRS.pdf" TargetMode="External"/><Relationship Id="rId1" Type="http://schemas.openxmlformats.org/officeDocument/2006/relationships/slideLayout" Target="../slideLayouts/slideLayout2.xml"/><Relationship Id="rId6" Type="http://schemas.openxmlformats.org/officeDocument/2006/relationships/hyperlink" Target="http://cmmiinstitute.com/" TargetMode="External"/><Relationship Id="rId11" Type="http://schemas.openxmlformats.org/officeDocument/2006/relationships/image" Target="../media/image2.png"/><Relationship Id="rId5" Type="http://schemas.openxmlformats.org/officeDocument/2006/relationships/hyperlink" Target="http://www.sei.cmu.edu/cmmi/" TargetMode="External"/><Relationship Id="rId10" Type="http://schemas.openxmlformats.org/officeDocument/2006/relationships/hyperlink" Target="http://www.plagiarism.cz/ippheae/" TargetMode="External"/><Relationship Id="rId4" Type="http://schemas.openxmlformats.org/officeDocument/2006/relationships/hyperlink" Target="http://resource.unisa.edu.au/course/view.php?id=6633" TargetMode="External"/><Relationship Id="rId9" Type="http://schemas.openxmlformats.org/officeDocument/2006/relationships/hyperlink" Target="http://www.esf.org/fileadmin/Public_documents/Publications/StewardOfIntegrity.pdf"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www.sei.cmu.edu/cmmi/" TargetMode="External"/><Relationship Id="rId3" Type="http://schemas.openxmlformats.org/officeDocument/2006/relationships/hyperlink" Target="http://www.jisc.ac.uk/whatwedo/programmes/plagiarism/archive/detection.aspx" TargetMode="External"/><Relationship Id="rId7" Type="http://schemas.openxmlformats.org/officeDocument/2006/relationships/hyperlink" Target="http://www.plagiarism.cz/seeppai/Final-report_SEEPPAI.pdf" TargetMode="External"/><Relationship Id="rId2" Type="http://schemas.openxmlformats.org/officeDocument/2006/relationships/hyperlink" Target="http://www.academicintegrity.org/icai/home.php" TargetMode="External"/><Relationship Id="rId1" Type="http://schemas.openxmlformats.org/officeDocument/2006/relationships/slideLayout" Target="../slideLayouts/slideLayout2.xml"/><Relationship Id="rId6" Type="http://schemas.openxmlformats.org/officeDocument/2006/relationships/hyperlink" Target="http://www.respectproject.org/code/respect_code.pdf" TargetMode="External"/><Relationship Id="rId5" Type="http://schemas.openxmlformats.org/officeDocument/2006/relationships/hyperlink" Target="http://www.qaa.ac.uk/en/Publications/Documents/Plagiarism-in-Higher-Education-2016.pdf" TargetMode="External"/><Relationship Id="rId10" Type="http://schemas.openxmlformats.org/officeDocument/2006/relationships/image" Target="../media/image7.png"/><Relationship Id="rId4" Type="http://schemas.openxmlformats.org/officeDocument/2006/relationships/hyperlink" Target="http://www.qaa.ac.uk/assuring-standards-and-quality/the-quality-code" TargetMode="External"/><Relationship Id="rId9" Type="http://schemas.openxmlformats.org/officeDocument/2006/relationships/hyperlink" Target="http://www.transparency.org/gcr_educa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ctrTitle"/>
          </p:nvPr>
        </p:nvSpPr>
        <p:spPr>
          <a:xfrm>
            <a:off x="685800" y="838200"/>
            <a:ext cx="7618413" cy="2057400"/>
          </a:xfrm>
        </p:spPr>
        <p:txBody>
          <a:bodyPr/>
          <a:lstStyle/>
          <a:p>
            <a:r>
              <a:rPr lang="en-GB" dirty="0" smtClean="0"/>
              <a:t>Strategies for Enhancing Academic Integrity</a:t>
            </a:r>
            <a:endParaRPr lang="en-GB" dirty="0"/>
          </a:p>
        </p:txBody>
      </p:sp>
      <p:sp>
        <p:nvSpPr>
          <p:cNvPr id="11266" name="Rectangle 3"/>
          <p:cNvSpPr>
            <a:spLocks noGrp="1" noChangeArrowheads="1"/>
          </p:cNvSpPr>
          <p:nvPr>
            <p:ph type="subTitle" idx="1"/>
          </p:nvPr>
        </p:nvSpPr>
        <p:spPr>
          <a:xfrm>
            <a:off x="990600" y="4111752"/>
            <a:ext cx="7162800" cy="765048"/>
          </a:xfrm>
        </p:spPr>
        <p:txBody>
          <a:bodyPr/>
          <a:lstStyle/>
          <a:p>
            <a:pPr eaLnBrk="1" hangingPunct="1"/>
            <a:r>
              <a:rPr lang="en-US" sz="2400" dirty="0" err="1" smtClean="0"/>
              <a:t>Dr</a:t>
            </a:r>
            <a:r>
              <a:rPr lang="en-US" sz="2400" dirty="0" smtClean="0"/>
              <a:t> Irene Glendinning, Office of Teaching and Learning, Coventry University, UK</a:t>
            </a:r>
          </a:p>
        </p:txBody>
      </p:sp>
      <p:pic>
        <p:nvPicPr>
          <p:cNvPr id="7" name="Picture 12" descr="logo.jpg"/>
          <p:cNvPicPr>
            <a:picLocks noChangeAspect="1"/>
          </p:cNvPicPr>
          <p:nvPr/>
        </p:nvPicPr>
        <p:blipFill>
          <a:blip r:embed="rId3"/>
          <a:srcRect/>
          <a:stretch>
            <a:fillRect/>
          </a:stretch>
        </p:blipFill>
        <p:spPr bwMode="auto">
          <a:xfrm>
            <a:off x="7086600" y="5410200"/>
            <a:ext cx="1651000" cy="1143000"/>
          </a:xfrm>
          <a:prstGeom prst="rect">
            <a:avLst/>
          </a:prstGeom>
          <a:noFill/>
          <a:ln w="9525">
            <a:noFill/>
            <a:miter lim="800000"/>
            <a:headEnd/>
            <a:tailEnd/>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75138" y="990600"/>
            <a:ext cx="1118523" cy="14415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990600"/>
          </a:xfrm>
        </p:spPr>
        <p:txBody>
          <a:bodyPr/>
          <a:lstStyle/>
          <a:p>
            <a:r>
              <a:rPr lang="en-GB" dirty="0"/>
              <a:t>Developing a strategy for institutional integrity</a:t>
            </a:r>
          </a:p>
        </p:txBody>
      </p:sp>
      <p:sp>
        <p:nvSpPr>
          <p:cNvPr id="3" name="Content Placeholder 2"/>
          <p:cNvSpPr>
            <a:spLocks noGrp="1"/>
          </p:cNvSpPr>
          <p:nvPr>
            <p:ph idx="1"/>
          </p:nvPr>
        </p:nvSpPr>
        <p:spPr>
          <a:xfrm>
            <a:off x="685800" y="2057400"/>
            <a:ext cx="7620000" cy="4038600"/>
          </a:xfrm>
        </p:spPr>
        <p:txBody>
          <a:bodyPr/>
          <a:lstStyle/>
          <a:p>
            <a:pPr lvl="0"/>
            <a:r>
              <a:rPr lang="en-GB" sz="2000" dirty="0" smtClean="0"/>
              <a:t>Support from Government?</a:t>
            </a:r>
          </a:p>
          <a:p>
            <a:pPr lvl="0"/>
            <a:r>
              <a:rPr lang="en-GB" sz="2000" dirty="0" smtClean="0"/>
              <a:t>Why </a:t>
            </a:r>
            <a:r>
              <a:rPr lang="en-GB" sz="2000" dirty="0" smtClean="0"/>
              <a:t>make the investment?</a:t>
            </a:r>
          </a:p>
          <a:p>
            <a:pPr lvl="0"/>
            <a:r>
              <a:rPr lang="en-GB" sz="2000" dirty="0" smtClean="0"/>
              <a:t>How to gain consensus, top down </a:t>
            </a:r>
            <a:r>
              <a:rPr lang="en-GB" sz="2000" dirty="0" smtClean="0"/>
              <a:t>versus </a:t>
            </a:r>
            <a:r>
              <a:rPr lang="en-GB" sz="2000" dirty="0" smtClean="0"/>
              <a:t>bottom up</a:t>
            </a:r>
          </a:p>
          <a:p>
            <a:pPr lvl="0"/>
            <a:r>
              <a:rPr lang="en-GB" sz="2000" dirty="0" smtClean="0"/>
              <a:t>What will work, taking things in </a:t>
            </a:r>
            <a:r>
              <a:rPr lang="en-GB" sz="2000" dirty="0" smtClean="0"/>
              <a:t>stages</a:t>
            </a:r>
          </a:p>
          <a:p>
            <a:pPr lvl="0"/>
            <a:r>
              <a:rPr lang="en-GB" sz="2000" dirty="0" smtClean="0"/>
              <a:t>Managing change</a:t>
            </a:r>
            <a:endParaRPr lang="en-GB" sz="2000" dirty="0" smtClean="0"/>
          </a:p>
          <a:p>
            <a:pPr lvl="0"/>
            <a:r>
              <a:rPr lang="en-GB" sz="2000" dirty="0" smtClean="0"/>
              <a:t>Winning hearts and minds</a:t>
            </a:r>
          </a:p>
          <a:p>
            <a:pPr marL="0" indent="0">
              <a:buNone/>
            </a:pPr>
            <a:endParaRPr lang="en-GB" sz="2000" dirty="0" smtClean="0"/>
          </a:p>
          <a:p>
            <a:pPr marL="0" indent="0">
              <a:buNone/>
            </a:pPr>
            <a:endParaRPr lang="en-GB" sz="2000" dirty="0"/>
          </a:p>
        </p:txBody>
      </p:sp>
      <p:pic>
        <p:nvPicPr>
          <p:cNvPr id="4" name="Picture 12" descr="logo.jpg"/>
          <p:cNvPicPr>
            <a:picLocks noChangeAspect="1"/>
          </p:cNvPicPr>
          <p:nvPr/>
        </p:nvPicPr>
        <p:blipFill>
          <a:blip r:embed="rId2"/>
          <a:srcRect/>
          <a:stretch>
            <a:fillRect/>
          </a:stretch>
        </p:blipFill>
        <p:spPr bwMode="auto">
          <a:xfrm>
            <a:off x="7086600" y="5410200"/>
            <a:ext cx="1651000" cy="1143000"/>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3563671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914400"/>
          </a:xfrm>
        </p:spPr>
        <p:txBody>
          <a:bodyPr/>
          <a:lstStyle/>
          <a:p>
            <a:pPr algn="ctr"/>
            <a:r>
              <a:rPr lang="en-GB" sz="2800" dirty="0" smtClean="0"/>
              <a:t>Characteristics of an effective strategy</a:t>
            </a:r>
            <a:br>
              <a:rPr lang="en-GB" sz="2800" dirty="0" smtClean="0"/>
            </a:br>
            <a:r>
              <a:rPr lang="en-GB" sz="2800" dirty="0" smtClean="0"/>
              <a:t>Scorecard for Academic Integrity Development</a:t>
            </a:r>
            <a:endParaRPr lang="en-GB" sz="2800" dirty="0"/>
          </a:p>
        </p:txBody>
      </p:sp>
      <p:sp>
        <p:nvSpPr>
          <p:cNvPr id="4" name="Content Placeholder 3"/>
          <p:cNvSpPr>
            <a:spLocks noGrp="1"/>
          </p:cNvSpPr>
          <p:nvPr>
            <p:ph idx="1"/>
          </p:nvPr>
        </p:nvSpPr>
        <p:spPr>
          <a:xfrm>
            <a:off x="228600" y="1600200"/>
            <a:ext cx="8686800" cy="3886200"/>
          </a:xfrm>
        </p:spPr>
        <p:txBody>
          <a:bodyPr/>
          <a:lstStyle/>
          <a:p>
            <a:pPr marL="0" lvl="0" indent="0">
              <a:buNone/>
            </a:pPr>
            <a:r>
              <a:rPr lang="en-GB" sz="1600" b="1" dirty="0" smtClean="0"/>
              <a:t>Benchmarking criteria for the SAID categories</a:t>
            </a:r>
          </a:p>
          <a:p>
            <a:pPr lvl="0">
              <a:buFont typeface="+mj-lt"/>
              <a:buAutoNum type="arabicPeriod"/>
            </a:pPr>
            <a:r>
              <a:rPr lang="en-GB" sz="1600" b="1" dirty="0" smtClean="0"/>
              <a:t>Institutional </a:t>
            </a:r>
            <a:r>
              <a:rPr lang="en-GB" sz="1600" b="1" dirty="0"/>
              <a:t>governance and strategic commitment</a:t>
            </a:r>
            <a:r>
              <a:rPr lang="en-GB" sz="1600" dirty="0"/>
              <a:t> to support </a:t>
            </a:r>
            <a:r>
              <a:rPr lang="en-GB" sz="1600" dirty="0" smtClean="0"/>
              <a:t>academic integrity</a:t>
            </a:r>
          </a:p>
          <a:p>
            <a:pPr lvl="0">
              <a:buFont typeface="+mj-lt"/>
              <a:buAutoNum type="arabicPeriod"/>
            </a:pPr>
            <a:r>
              <a:rPr lang="en-GB" sz="1600" b="1" dirty="0" smtClean="0"/>
              <a:t>Clear</a:t>
            </a:r>
            <a:r>
              <a:rPr lang="en-GB" sz="1600" b="1" dirty="0"/>
              <a:t>, consistently applied and fair institution-wide policies, </a:t>
            </a:r>
            <a:r>
              <a:rPr lang="en-GB" sz="1600" b="1" dirty="0" smtClean="0"/>
              <a:t>sanctions, systems</a:t>
            </a:r>
            <a:r>
              <a:rPr lang="en-GB" sz="1600" dirty="0" smtClean="0"/>
              <a:t> </a:t>
            </a:r>
            <a:r>
              <a:rPr lang="en-GB" sz="1600" dirty="0"/>
              <a:t>and procedures for academic </a:t>
            </a:r>
            <a:r>
              <a:rPr lang="en-GB" sz="1600" dirty="0" smtClean="0"/>
              <a:t>integrity</a:t>
            </a:r>
          </a:p>
          <a:p>
            <a:pPr lvl="0">
              <a:buFont typeface="+mj-lt"/>
              <a:buAutoNum type="arabicPeriod"/>
            </a:pPr>
            <a:r>
              <a:rPr lang="en-GB" sz="1600" b="1" dirty="0" smtClean="0"/>
              <a:t>Institution-wide engagement in strategies </a:t>
            </a:r>
            <a:r>
              <a:rPr lang="en-GB" sz="1600" b="1" dirty="0"/>
              <a:t>for deterring academic misconduct</a:t>
            </a:r>
            <a:endParaRPr lang="en-GB" sz="1600" dirty="0"/>
          </a:p>
          <a:p>
            <a:pPr lvl="0">
              <a:buFont typeface="+mj-lt"/>
              <a:buAutoNum type="arabicPeriod"/>
            </a:pPr>
            <a:r>
              <a:rPr lang="en-GB" sz="1600" b="1" dirty="0"/>
              <a:t>Institutional </a:t>
            </a:r>
            <a:r>
              <a:rPr lang="en-GB" sz="1600" b="1" dirty="0" smtClean="0"/>
              <a:t>values</a:t>
            </a:r>
            <a:r>
              <a:rPr lang="en-GB" sz="1600" dirty="0" smtClean="0"/>
              <a:t> encourage deep learning and scholarship</a:t>
            </a:r>
            <a:endParaRPr lang="en-GB" sz="1600" dirty="0"/>
          </a:p>
          <a:p>
            <a:pPr lvl="0">
              <a:buFont typeface="+mj-lt"/>
              <a:buAutoNum type="arabicPeriod"/>
            </a:pPr>
            <a:r>
              <a:rPr lang="en-GB" sz="1600" b="1" dirty="0" smtClean="0"/>
              <a:t>Student </a:t>
            </a:r>
            <a:r>
              <a:rPr lang="en-GB" sz="1600" b="1" dirty="0"/>
              <a:t>leadership</a:t>
            </a:r>
            <a:r>
              <a:rPr lang="en-GB" sz="1600" dirty="0"/>
              <a:t> </a:t>
            </a:r>
            <a:r>
              <a:rPr lang="en-GB" sz="1600" dirty="0" smtClean="0"/>
              <a:t>supports </a:t>
            </a:r>
            <a:r>
              <a:rPr lang="en-GB" sz="1600" dirty="0"/>
              <a:t>the institutional strategy for </a:t>
            </a:r>
            <a:r>
              <a:rPr lang="en-GB" sz="1600" dirty="0" smtClean="0"/>
              <a:t>academic integrity</a:t>
            </a:r>
            <a:endParaRPr lang="en-GB" sz="1600" dirty="0"/>
          </a:p>
          <a:p>
            <a:pPr lvl="0">
              <a:buFont typeface="+mj-lt"/>
              <a:buAutoNum type="arabicPeriod"/>
            </a:pPr>
            <a:r>
              <a:rPr lang="en-GB" sz="1600" b="1" dirty="0" smtClean="0"/>
              <a:t>Transparency </a:t>
            </a:r>
            <a:r>
              <a:rPr lang="en-GB" sz="1600" dirty="0" smtClean="0"/>
              <a:t>and </a:t>
            </a:r>
            <a:r>
              <a:rPr lang="en-GB" sz="1600" dirty="0"/>
              <a:t>effective communications at all </a:t>
            </a:r>
            <a:r>
              <a:rPr lang="en-GB" sz="1600" dirty="0" smtClean="0"/>
              <a:t>levels of the institution</a:t>
            </a:r>
            <a:endParaRPr lang="en-GB" sz="1600" dirty="0"/>
          </a:p>
          <a:p>
            <a:pPr lvl="0">
              <a:buFont typeface="+mj-lt"/>
              <a:buAutoNum type="arabicPeriod"/>
            </a:pPr>
            <a:r>
              <a:rPr lang="en-GB" sz="1600" b="1" dirty="0"/>
              <a:t>On-going </a:t>
            </a:r>
            <a:r>
              <a:rPr lang="en-GB" sz="1600" b="1" dirty="0" smtClean="0"/>
              <a:t>evaluation</a:t>
            </a:r>
            <a:r>
              <a:rPr lang="en-GB" sz="1600" dirty="0"/>
              <a:t> </a:t>
            </a:r>
            <a:r>
              <a:rPr lang="en-GB" sz="1600" dirty="0" smtClean="0"/>
              <a:t>and enhancement to the academic integrity strategy</a:t>
            </a:r>
          </a:p>
          <a:p>
            <a:pPr>
              <a:buFont typeface="+mj-lt"/>
              <a:buAutoNum type="arabicPeriod"/>
            </a:pPr>
            <a:r>
              <a:rPr lang="en-GB" sz="1600" b="1" dirty="0"/>
              <a:t>Institutional understanding</a:t>
            </a:r>
            <a:r>
              <a:rPr lang="en-GB" sz="1600" dirty="0"/>
              <a:t>, engagement with </a:t>
            </a:r>
            <a:r>
              <a:rPr lang="en-GB" sz="1600" b="1" dirty="0"/>
              <a:t>research and development</a:t>
            </a:r>
            <a:r>
              <a:rPr lang="en-GB" sz="1600" dirty="0"/>
              <a:t> about what is acceptable academic practice, in line with international norms</a:t>
            </a:r>
          </a:p>
          <a:p>
            <a:pPr marL="0" lvl="0" indent="0">
              <a:buNone/>
            </a:pPr>
            <a:endParaRPr lang="en-GB" sz="1600" dirty="0" smtClean="0"/>
          </a:p>
          <a:p>
            <a:pPr marL="0" lvl="0" indent="0">
              <a:buNone/>
            </a:pPr>
            <a:endParaRPr lang="en-GB" dirty="0" smtClean="0"/>
          </a:p>
        </p:txBody>
      </p:sp>
      <p:pic>
        <p:nvPicPr>
          <p:cNvPr id="5" name="Picture 12" descr="logo.jpg"/>
          <p:cNvPicPr>
            <a:picLocks noChangeAspect="1"/>
          </p:cNvPicPr>
          <p:nvPr/>
        </p:nvPicPr>
        <p:blipFill>
          <a:blip r:embed="rId2"/>
          <a:srcRect/>
          <a:stretch>
            <a:fillRect/>
          </a:stretch>
        </p:blipFill>
        <p:spPr bwMode="auto">
          <a:xfrm>
            <a:off x="6494585" y="5604608"/>
            <a:ext cx="1651000" cy="1143000"/>
          </a:xfrm>
          <a:prstGeom prst="rect">
            <a:avLst/>
          </a:prstGeom>
          <a:noFill/>
          <a:ln w="9525">
            <a:noFill/>
            <a:miter lim="800000"/>
            <a:headEnd/>
            <a:tailEnd/>
          </a:ln>
        </p:spPr>
      </p:pic>
      <p:pic>
        <p:nvPicPr>
          <p:cNvPr id="6" name="Picture 5" descr="ICAI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5807808"/>
            <a:ext cx="4594577" cy="939800"/>
          </a:xfrm>
          <a:prstGeom prst="rect">
            <a:avLst/>
          </a:prstGeom>
        </p:spPr>
      </p:pic>
    </p:spTree>
    <p:extLst>
      <p:ext uri="{BB962C8B-B14F-4D97-AF65-F5344CB8AC3E}">
        <p14:creationId xmlns:p14="http://schemas.microsoft.com/office/powerpoint/2010/main" val="949844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5638800" cy="914400"/>
          </a:xfrm>
        </p:spPr>
        <p:txBody>
          <a:bodyPr/>
          <a:lstStyle/>
          <a:p>
            <a:r>
              <a:rPr lang="en-GB" dirty="0"/>
              <a:t>Priorities </a:t>
            </a:r>
            <a:r>
              <a:rPr lang="en-GB" dirty="0" smtClean="0"/>
              <a:t>Internationally</a:t>
            </a:r>
            <a:endParaRPr lang="en-GB" dirty="0"/>
          </a:p>
        </p:txBody>
      </p:sp>
      <p:sp>
        <p:nvSpPr>
          <p:cNvPr id="3" name="Content Placeholder 2"/>
          <p:cNvSpPr>
            <a:spLocks noGrp="1"/>
          </p:cNvSpPr>
          <p:nvPr>
            <p:ph idx="1"/>
          </p:nvPr>
        </p:nvSpPr>
        <p:spPr>
          <a:xfrm>
            <a:off x="311638" y="1676400"/>
            <a:ext cx="8001000" cy="4191000"/>
          </a:xfrm>
        </p:spPr>
        <p:txBody>
          <a:bodyPr/>
          <a:lstStyle/>
          <a:p>
            <a:r>
              <a:rPr lang="en-GB" sz="2000" dirty="0" smtClean="0"/>
              <a:t>Establish a common understanding of </a:t>
            </a:r>
            <a:r>
              <a:rPr lang="en-GB" sz="2000" b="1" i="1" dirty="0" smtClean="0"/>
              <a:t>acceptable academic practice</a:t>
            </a:r>
            <a:r>
              <a:rPr lang="en-GB" sz="2000" dirty="0" smtClean="0"/>
              <a:t> for research and teaching – all levels</a:t>
            </a:r>
            <a:endParaRPr lang="en-GB" sz="2000" b="1" i="1" dirty="0" smtClean="0"/>
          </a:p>
          <a:p>
            <a:r>
              <a:rPr lang="en-GB" sz="2000" dirty="0" smtClean="0"/>
              <a:t>Develop benchmarks, minimum standards for integrity</a:t>
            </a:r>
          </a:p>
          <a:p>
            <a:r>
              <a:rPr lang="en-GB" sz="2000" dirty="0" smtClean="0"/>
              <a:t>International actions against contract cheating</a:t>
            </a:r>
          </a:p>
          <a:p>
            <a:r>
              <a:rPr lang="en-GB" sz="2000" dirty="0" smtClean="0"/>
              <a:t>Support HE institutions to develop effective, workable policies through research, guidance, training, funding and monitoring</a:t>
            </a:r>
          </a:p>
          <a:p>
            <a:r>
              <a:rPr lang="en-GB" sz="2000" dirty="0" smtClean="0"/>
              <a:t>Convince academic leaders to make this a priority</a:t>
            </a:r>
          </a:p>
          <a:p>
            <a:r>
              <a:rPr lang="en-GB" sz="2000" dirty="0" smtClean="0"/>
              <a:t>Research</a:t>
            </a:r>
            <a:r>
              <a:rPr lang="en-GB" sz="2000" dirty="0" smtClean="0"/>
              <a:t>: collect, share examples of effective policies and how to manage change (</a:t>
            </a:r>
            <a:r>
              <a:rPr lang="en-GB" sz="2000" dirty="0" err="1" smtClean="0"/>
              <a:t>eg</a:t>
            </a:r>
            <a:r>
              <a:rPr lang="en-GB" sz="2000" dirty="0" smtClean="0"/>
              <a:t> Morris 2011, Bretag et al 2014)</a:t>
            </a:r>
          </a:p>
          <a:p>
            <a:r>
              <a:rPr lang="en-GB" sz="2000" dirty="0" smtClean="0"/>
              <a:t>Raise awareness to counter complacency and denial</a:t>
            </a:r>
          </a:p>
          <a:p>
            <a:pPr marL="0" indent="0">
              <a:buNone/>
            </a:pPr>
            <a:endParaRPr lang="en-GB" sz="2000" dirty="0" smtClean="0"/>
          </a:p>
        </p:txBody>
      </p:sp>
      <p:pic>
        <p:nvPicPr>
          <p:cNvPr id="4" name="Picture 12" descr="logo.jpg"/>
          <p:cNvPicPr>
            <a:picLocks noChangeAspect="1"/>
          </p:cNvPicPr>
          <p:nvPr/>
        </p:nvPicPr>
        <p:blipFill>
          <a:blip r:embed="rId2"/>
          <a:srcRect/>
          <a:stretch>
            <a:fillRect/>
          </a:stretch>
        </p:blipFill>
        <p:spPr bwMode="auto">
          <a:xfrm>
            <a:off x="7487138" y="5715000"/>
            <a:ext cx="1651000" cy="1143000"/>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3799633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914400"/>
          </a:xfrm>
        </p:spPr>
        <p:txBody>
          <a:bodyPr/>
          <a:lstStyle/>
          <a:p>
            <a:r>
              <a:rPr lang="en-GB" dirty="0"/>
              <a:t>Priorities </a:t>
            </a:r>
            <a:r>
              <a:rPr lang="en-GB" dirty="0" smtClean="0"/>
              <a:t>for Slovenia nationally</a:t>
            </a:r>
            <a:endParaRPr lang="en-GB" dirty="0"/>
          </a:p>
        </p:txBody>
      </p:sp>
      <p:pic>
        <p:nvPicPr>
          <p:cNvPr id="4" name="Picture 12" descr="logo.jpg"/>
          <p:cNvPicPr>
            <a:picLocks noChangeAspect="1"/>
          </p:cNvPicPr>
          <p:nvPr/>
        </p:nvPicPr>
        <p:blipFill>
          <a:blip r:embed="rId2"/>
          <a:srcRect/>
          <a:stretch>
            <a:fillRect/>
          </a:stretch>
        </p:blipFill>
        <p:spPr bwMode="auto">
          <a:xfrm>
            <a:off x="7487138" y="5715000"/>
            <a:ext cx="1651000" cy="1143000"/>
          </a:xfrm>
          <a:prstGeom prst="rect">
            <a:avLst/>
          </a:prstGeom>
          <a:noFill/>
          <a:ln w="9525">
            <a:noFill/>
            <a:miter lim="800000"/>
            <a:headEnd/>
            <a:tailEnd/>
          </a:ln>
        </p:spPr>
      </p:pic>
      <p:sp>
        <p:nvSpPr>
          <p:cNvPr id="5" name="Rectangle 4"/>
          <p:cNvSpPr/>
          <p:nvPr/>
        </p:nvSpPr>
        <p:spPr>
          <a:xfrm>
            <a:off x="381000" y="1143000"/>
            <a:ext cx="7772400" cy="4247317"/>
          </a:xfrm>
          <a:prstGeom prst="rect">
            <a:avLst/>
          </a:prstGeom>
        </p:spPr>
        <p:txBody>
          <a:bodyPr wrap="square">
            <a:spAutoFit/>
          </a:bodyPr>
          <a:lstStyle/>
          <a:p>
            <a:pPr marL="285750" indent="-285750">
              <a:buFont typeface="Arial" panose="020B0604020202020204" pitchFamily="34" charset="0"/>
              <a:buChar char="•"/>
            </a:pPr>
            <a:r>
              <a:rPr lang="en-GB" dirty="0">
                <a:latin typeface="Calibri" panose="020F0502020204030204" pitchFamily="34" charset="0"/>
              </a:rPr>
              <a:t>National accreditation / quality assurance body responsible for higher education should undertake a monitoring and advisory role to oversee and enhance institutions’ strategies for academic integrity in education and research.</a:t>
            </a:r>
          </a:p>
          <a:p>
            <a:pPr marL="285750" indent="-285750">
              <a:buFont typeface="Arial" panose="020B0604020202020204" pitchFamily="34" charset="0"/>
              <a:buChar char="•"/>
            </a:pPr>
            <a:r>
              <a:rPr lang="en-GB" dirty="0">
                <a:latin typeface="Calibri" panose="020F0502020204030204" pitchFamily="34" charset="0"/>
              </a:rPr>
              <a:t>The lack of publicly accessible materials on academic integrity in Slovenian should be addressed by investment in development of bespoke materials or translation of English language materials into Slovenian language (</a:t>
            </a:r>
            <a:r>
              <a:rPr lang="en-GB" dirty="0" err="1">
                <a:latin typeface="Calibri" panose="020F0502020204030204" pitchFamily="34" charset="0"/>
              </a:rPr>
              <a:t>Kokkinaki</a:t>
            </a:r>
            <a:r>
              <a:rPr lang="en-GB" dirty="0">
                <a:latin typeface="Calibri" panose="020F0502020204030204" pitchFamily="34" charset="0"/>
              </a:rPr>
              <a:t> 2013).</a:t>
            </a:r>
          </a:p>
          <a:p>
            <a:pPr marL="285750" indent="-285750">
              <a:buFont typeface="Arial" panose="020B0604020202020204" pitchFamily="34" charset="0"/>
              <a:buChar char="•"/>
            </a:pPr>
            <a:r>
              <a:rPr lang="en-GB" dirty="0" smtClean="0">
                <a:latin typeface="Calibri" panose="020F0502020204030204" pitchFamily="34" charset="0"/>
              </a:rPr>
              <a:t>Mature use </a:t>
            </a:r>
            <a:r>
              <a:rPr lang="en-GB" dirty="0">
                <a:latin typeface="Calibri" panose="020F0502020204030204" pitchFamily="34" charset="0"/>
              </a:rPr>
              <a:t>of software tools, </a:t>
            </a:r>
            <a:r>
              <a:rPr lang="en-GB" dirty="0" smtClean="0">
                <a:latin typeface="Calibri" panose="020F0502020204030204" pitchFamily="34" charset="0"/>
              </a:rPr>
              <a:t>with </a:t>
            </a:r>
            <a:r>
              <a:rPr lang="en-GB" dirty="0">
                <a:latin typeface="Calibri" panose="020F0502020204030204" pitchFamily="34" charset="0"/>
              </a:rPr>
              <a:t>guidelines </a:t>
            </a:r>
            <a:r>
              <a:rPr lang="en-GB" dirty="0" smtClean="0">
                <a:latin typeface="Calibri" panose="020F0502020204030204" pitchFamily="34" charset="0"/>
              </a:rPr>
              <a:t>for </a:t>
            </a:r>
            <a:r>
              <a:rPr lang="en-GB" dirty="0">
                <a:latin typeface="Calibri" panose="020F0502020204030204" pitchFamily="34" charset="0"/>
              </a:rPr>
              <a:t>their use in formative and summative </a:t>
            </a:r>
            <a:r>
              <a:rPr lang="en-GB" dirty="0" smtClean="0">
                <a:latin typeface="Calibri" panose="020F0502020204030204" pitchFamily="34" charset="0"/>
              </a:rPr>
              <a:t>learning, </a:t>
            </a:r>
            <a:r>
              <a:rPr lang="en-GB" dirty="0">
                <a:latin typeface="Calibri" panose="020F0502020204030204" pitchFamily="34" charset="0"/>
              </a:rPr>
              <a:t>should be supported </a:t>
            </a:r>
            <a:r>
              <a:rPr lang="en-GB" dirty="0" smtClean="0">
                <a:latin typeface="Calibri" panose="020F0502020204030204" pitchFamily="34" charset="0"/>
              </a:rPr>
              <a:t>for all students and</a:t>
            </a:r>
            <a:r>
              <a:rPr lang="en-GB" dirty="0">
                <a:latin typeface="Calibri" panose="020F0502020204030204" pitchFamily="34" charset="0"/>
              </a:rPr>
              <a:t>, </a:t>
            </a:r>
            <a:r>
              <a:rPr lang="en-GB" dirty="0" smtClean="0">
                <a:latin typeface="Calibri" panose="020F0502020204030204" pitchFamily="34" charset="0"/>
              </a:rPr>
              <a:t>ideally, with </a:t>
            </a:r>
            <a:r>
              <a:rPr lang="en-GB" dirty="0" smtClean="0">
                <a:latin typeface="Calibri" panose="020F0502020204030204" pitchFamily="34" charset="0"/>
              </a:rPr>
              <a:t>government funding </a:t>
            </a:r>
            <a:r>
              <a:rPr lang="en-GB" dirty="0">
                <a:latin typeface="Calibri" panose="020F0502020204030204" pitchFamily="34" charset="0"/>
              </a:rPr>
              <a:t>(</a:t>
            </a:r>
            <a:r>
              <a:rPr lang="en-GB" dirty="0" err="1">
                <a:latin typeface="Calibri" panose="020F0502020204030204" pitchFamily="34" charset="0"/>
              </a:rPr>
              <a:t>Kokkinaki</a:t>
            </a:r>
            <a:r>
              <a:rPr lang="en-GB" dirty="0">
                <a:latin typeface="Calibri" panose="020F0502020204030204" pitchFamily="34" charset="0"/>
              </a:rPr>
              <a:t> 2013</a:t>
            </a:r>
            <a:r>
              <a:rPr lang="en-GB" dirty="0" smtClean="0">
                <a:latin typeface="Calibri" panose="020F0502020204030204" pitchFamily="34" charset="0"/>
              </a:rPr>
              <a:t>).</a:t>
            </a:r>
          </a:p>
          <a:p>
            <a:pPr marL="285750" indent="-285750">
              <a:buFont typeface="Arial" panose="020B0604020202020204" pitchFamily="34" charset="0"/>
              <a:buChar char="•"/>
            </a:pPr>
            <a:r>
              <a:rPr lang="en-GB" dirty="0" smtClean="0">
                <a:latin typeface="Calibri" panose="020F0502020204030204" pitchFamily="34" charset="0"/>
              </a:rPr>
              <a:t>Encouraging research, sharing </a:t>
            </a:r>
            <a:r>
              <a:rPr lang="en-GB" dirty="0">
                <a:latin typeface="Calibri" panose="020F0502020204030204" pitchFamily="34" charset="0"/>
              </a:rPr>
              <a:t>and dissemination </a:t>
            </a:r>
            <a:r>
              <a:rPr lang="en-GB" dirty="0" smtClean="0">
                <a:latin typeface="Calibri" panose="020F0502020204030204" pitchFamily="34" charset="0"/>
              </a:rPr>
              <a:t>of ideas </a:t>
            </a:r>
            <a:r>
              <a:rPr lang="en-GB" dirty="0">
                <a:latin typeface="Calibri" panose="020F0502020204030204" pitchFamily="34" charset="0"/>
              </a:rPr>
              <a:t>and evidence of successful initiatives, nationally and internationally.</a:t>
            </a:r>
          </a:p>
          <a:p>
            <a:pPr marL="285750" indent="-285750">
              <a:buFont typeface="Arial" panose="020B0604020202020204" pitchFamily="34" charset="0"/>
              <a:buChar char="•"/>
            </a:pPr>
            <a:r>
              <a:rPr lang="en-GB" dirty="0">
                <a:latin typeface="Calibri" panose="020F0502020204030204" pitchFamily="34" charset="0"/>
              </a:rPr>
              <a:t>Initiatives on academic integrity pre-university, at upper secondary level should be considered.</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2541502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5638800" cy="914400"/>
          </a:xfrm>
        </p:spPr>
        <p:txBody>
          <a:bodyPr/>
          <a:lstStyle/>
          <a:p>
            <a:r>
              <a:rPr lang="en-GB" dirty="0"/>
              <a:t>Priorities </a:t>
            </a:r>
            <a:r>
              <a:rPr lang="en-GB" dirty="0" smtClean="0"/>
              <a:t>for institutions</a:t>
            </a:r>
            <a:endParaRPr lang="en-GB" dirty="0"/>
          </a:p>
        </p:txBody>
      </p:sp>
      <p:pic>
        <p:nvPicPr>
          <p:cNvPr id="4" name="Picture 12" descr="logo.jpg"/>
          <p:cNvPicPr>
            <a:picLocks noChangeAspect="1"/>
          </p:cNvPicPr>
          <p:nvPr/>
        </p:nvPicPr>
        <p:blipFill>
          <a:blip r:embed="rId2"/>
          <a:srcRect/>
          <a:stretch>
            <a:fillRect/>
          </a:stretch>
        </p:blipFill>
        <p:spPr bwMode="auto">
          <a:xfrm>
            <a:off x="7487138" y="5715000"/>
            <a:ext cx="1651000" cy="1143000"/>
          </a:xfrm>
          <a:prstGeom prst="rect">
            <a:avLst/>
          </a:prstGeom>
          <a:noFill/>
          <a:ln w="9525">
            <a:noFill/>
            <a:miter lim="800000"/>
            <a:headEnd/>
            <a:tailEnd/>
          </a:ln>
        </p:spPr>
      </p:pic>
      <p:sp>
        <p:nvSpPr>
          <p:cNvPr id="5" name="Rectangle 4"/>
          <p:cNvSpPr/>
          <p:nvPr/>
        </p:nvSpPr>
        <p:spPr>
          <a:xfrm>
            <a:off x="381000" y="1143000"/>
            <a:ext cx="7772400" cy="4524315"/>
          </a:xfrm>
          <a:prstGeom prst="rect">
            <a:avLst/>
          </a:prstGeom>
        </p:spPr>
        <p:txBody>
          <a:bodyPr wrap="square">
            <a:spAutoFit/>
          </a:bodyPr>
          <a:lstStyle/>
          <a:p>
            <a:pPr marL="285750" indent="-285750">
              <a:buFont typeface="Arial" panose="020B0604020202020204" pitchFamily="34" charset="0"/>
              <a:buChar char="•"/>
            </a:pPr>
            <a:r>
              <a:rPr lang="en-GB" dirty="0">
                <a:latin typeface="Calibri" panose="020F0502020204030204" pitchFamily="34" charset="0"/>
              </a:rPr>
              <a:t>There should be an </a:t>
            </a:r>
            <a:r>
              <a:rPr lang="en-GB" b="1" dirty="0">
                <a:solidFill>
                  <a:srgbClr val="FF0000"/>
                </a:solidFill>
                <a:latin typeface="Calibri" panose="020F0502020204030204" pitchFamily="34" charset="0"/>
              </a:rPr>
              <a:t>overarching strategy </a:t>
            </a:r>
            <a:r>
              <a:rPr lang="en-GB" dirty="0">
                <a:latin typeface="Calibri" panose="020F0502020204030204" pitchFamily="34" charset="0"/>
              </a:rPr>
              <a:t>in place at institutional level for ensuring that all measures are taken to safeguard the integrity of academic awards and qualifications issued in the name of the institution, undergraduate and postgraduate levels.</a:t>
            </a:r>
          </a:p>
          <a:p>
            <a:pPr marL="285750" indent="-285750">
              <a:buFont typeface="Arial" panose="020B0604020202020204" pitchFamily="34" charset="0"/>
              <a:buChar char="•"/>
            </a:pPr>
            <a:r>
              <a:rPr lang="en-GB" dirty="0">
                <a:latin typeface="Calibri" panose="020F0502020204030204" pitchFamily="34" charset="0"/>
              </a:rPr>
              <a:t>The strategy for academic integrity should be </a:t>
            </a:r>
            <a:r>
              <a:rPr lang="en-GB" b="1" dirty="0" smtClean="0">
                <a:solidFill>
                  <a:srgbClr val="FF0000"/>
                </a:solidFill>
                <a:latin typeface="Calibri" panose="020F0502020204030204" pitchFamily="34" charset="0"/>
              </a:rPr>
              <a:t>supported </a:t>
            </a:r>
            <a:r>
              <a:rPr lang="en-GB" b="1" dirty="0">
                <a:solidFill>
                  <a:srgbClr val="FF0000"/>
                </a:solidFill>
                <a:latin typeface="Calibri" panose="020F0502020204030204" pitchFamily="34" charset="0"/>
              </a:rPr>
              <a:t>and reinforced by the whole academic community</a:t>
            </a:r>
            <a:r>
              <a:rPr lang="en-GB" dirty="0">
                <a:latin typeface="Calibri" panose="020F0502020204030204" pitchFamily="34" charset="0"/>
              </a:rPr>
              <a:t> particularly the senior leadership team and </a:t>
            </a:r>
            <a:r>
              <a:rPr lang="en-GB" dirty="0" smtClean="0">
                <a:latin typeface="Calibri" panose="020F0502020204030204" pitchFamily="34" charset="0"/>
              </a:rPr>
              <a:t>professors.</a:t>
            </a:r>
            <a:endParaRPr lang="en-GB" dirty="0">
              <a:latin typeface="Calibri" panose="020F0502020204030204" pitchFamily="34" charset="0"/>
            </a:endParaRPr>
          </a:p>
          <a:p>
            <a:pPr marL="285750" indent="-285750">
              <a:buFont typeface="Arial" panose="020B0604020202020204" pitchFamily="34" charset="0"/>
              <a:buChar char="•"/>
            </a:pPr>
            <a:r>
              <a:rPr lang="en-GB" dirty="0">
                <a:latin typeface="Calibri" panose="020F0502020204030204" pitchFamily="34" charset="0"/>
              </a:rPr>
              <a:t>A range of </a:t>
            </a:r>
            <a:r>
              <a:rPr lang="en-GB" b="1" dirty="0">
                <a:solidFill>
                  <a:srgbClr val="FF0000"/>
                </a:solidFill>
                <a:latin typeface="Calibri" panose="020F0502020204030204" pitchFamily="34" charset="0"/>
              </a:rPr>
              <a:t>transparent, accessible and workable policies, procedures and sanctions</a:t>
            </a:r>
            <a:r>
              <a:rPr lang="en-GB" dirty="0">
                <a:latin typeface="Calibri" panose="020F0502020204030204" pitchFamily="34" charset="0"/>
              </a:rPr>
              <a:t> should be designed that will be </a:t>
            </a:r>
            <a:r>
              <a:rPr lang="en-GB" b="1" dirty="0">
                <a:solidFill>
                  <a:srgbClr val="FF0000"/>
                </a:solidFill>
                <a:latin typeface="Calibri" panose="020F0502020204030204" pitchFamily="34" charset="0"/>
              </a:rPr>
              <a:t>applied in a fair, proportionate and consistent way </a:t>
            </a:r>
            <a:r>
              <a:rPr lang="en-GB" dirty="0">
                <a:latin typeface="Calibri" panose="020F0502020204030204" pitchFamily="34" charset="0"/>
              </a:rPr>
              <a:t>across the institution.</a:t>
            </a:r>
          </a:p>
          <a:p>
            <a:pPr marL="285750" indent="-285750">
              <a:buFont typeface="Arial" panose="020B0604020202020204" pitchFamily="34" charset="0"/>
              <a:buChar char="•"/>
            </a:pPr>
            <a:r>
              <a:rPr lang="en-GB" dirty="0">
                <a:latin typeface="Calibri" panose="020F0502020204030204" pitchFamily="34" charset="0"/>
              </a:rPr>
              <a:t>Application of policies and procedures </a:t>
            </a:r>
            <a:r>
              <a:rPr lang="en-GB" b="1" dirty="0">
                <a:solidFill>
                  <a:srgbClr val="FF0000"/>
                </a:solidFill>
                <a:latin typeface="Calibri" panose="020F0502020204030204" pitchFamily="34" charset="0"/>
              </a:rPr>
              <a:t>across all levels of higher education </a:t>
            </a:r>
            <a:r>
              <a:rPr lang="en-GB" dirty="0">
                <a:latin typeface="Calibri" panose="020F0502020204030204" pitchFamily="34" charset="0"/>
              </a:rPr>
              <a:t>– too much focus on graduate level and the dissertation in Slovenia – learning and study habits at UG level underpin later education, research, professional working practices and permeate civil society.</a:t>
            </a:r>
          </a:p>
          <a:p>
            <a:pPr marL="285750" indent="-285750">
              <a:buFont typeface="Arial" panose="020B0604020202020204" pitchFamily="34" charset="0"/>
              <a:buChar char="•"/>
            </a:pPr>
            <a:r>
              <a:rPr lang="en-GB" b="1" dirty="0" smtClean="0">
                <a:solidFill>
                  <a:srgbClr val="FF0000"/>
                </a:solidFill>
                <a:latin typeface="Calibri" panose="020F0502020204030204" pitchFamily="34" charset="0"/>
              </a:rPr>
              <a:t>Training, research </a:t>
            </a:r>
            <a:r>
              <a:rPr lang="en-GB" b="1" dirty="0">
                <a:solidFill>
                  <a:srgbClr val="FF0000"/>
                </a:solidFill>
                <a:latin typeface="Calibri" panose="020F0502020204030204" pitchFamily="34" charset="0"/>
              </a:rPr>
              <a:t>and </a:t>
            </a:r>
            <a:r>
              <a:rPr lang="en-GB" b="1" dirty="0" smtClean="0">
                <a:solidFill>
                  <a:srgbClr val="FF0000"/>
                </a:solidFill>
                <a:latin typeface="Calibri" panose="020F0502020204030204" pitchFamily="34" charset="0"/>
              </a:rPr>
              <a:t>development in teaching, </a:t>
            </a:r>
            <a:r>
              <a:rPr lang="en-GB" b="1" dirty="0">
                <a:solidFill>
                  <a:srgbClr val="FF0000"/>
                </a:solidFill>
                <a:latin typeface="Calibri" panose="020F0502020204030204" pitchFamily="34" charset="0"/>
              </a:rPr>
              <a:t>learning and </a:t>
            </a:r>
            <a:r>
              <a:rPr lang="en-GB" b="1" dirty="0" smtClean="0">
                <a:solidFill>
                  <a:srgbClr val="FF0000"/>
                </a:solidFill>
                <a:latin typeface="Calibri" panose="020F0502020204030204" pitchFamily="34" charset="0"/>
              </a:rPr>
              <a:t>assessment </a:t>
            </a:r>
            <a:r>
              <a:rPr lang="en-GB" dirty="0" smtClean="0">
                <a:latin typeface="Calibri" panose="020F0502020204030204" pitchFamily="34" charset="0"/>
              </a:rPr>
              <a:t>for enhancing academic Integrity should be supported and </a:t>
            </a:r>
            <a:r>
              <a:rPr lang="en-GB" dirty="0" smtClean="0">
                <a:latin typeface="Calibri" panose="020F0502020204030204" pitchFamily="34" charset="0"/>
              </a:rPr>
              <a:t>funded</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1363096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527925" cy="731838"/>
          </a:xfrm>
        </p:spPr>
        <p:txBody>
          <a:bodyPr/>
          <a:lstStyle/>
          <a:p>
            <a:r>
              <a:rPr lang="en-GB" dirty="0" smtClean="0"/>
              <a:t>Recommendations for action</a:t>
            </a:r>
            <a:endParaRPr lang="en-GB" dirty="0"/>
          </a:p>
        </p:txBody>
      </p:sp>
      <p:sp>
        <p:nvSpPr>
          <p:cNvPr id="3" name="Content Placeholder 2"/>
          <p:cNvSpPr>
            <a:spLocks noGrp="1"/>
          </p:cNvSpPr>
          <p:nvPr>
            <p:ph idx="1"/>
          </p:nvPr>
        </p:nvSpPr>
        <p:spPr>
          <a:xfrm>
            <a:off x="457200" y="1447800"/>
            <a:ext cx="8229600" cy="5029200"/>
          </a:xfrm>
        </p:spPr>
        <p:txBody>
          <a:bodyPr/>
          <a:lstStyle/>
          <a:p>
            <a:r>
              <a:rPr lang="en-GB" sz="2000" dirty="0" smtClean="0"/>
              <a:t>QA monitoring of institutional academic integrity (Daniel 2016)</a:t>
            </a:r>
          </a:p>
          <a:p>
            <a:r>
              <a:rPr lang="en-GB" sz="2000" dirty="0" smtClean="0"/>
              <a:t>Work with students as partners in academic integrity</a:t>
            </a:r>
          </a:p>
          <a:p>
            <a:r>
              <a:rPr lang="en-GB" sz="2000" dirty="0" smtClean="0"/>
              <a:t>Ensure staff and students (all levels) have access to guidance, support and information on</a:t>
            </a:r>
          </a:p>
          <a:p>
            <a:pPr lvl="1"/>
            <a:r>
              <a:rPr lang="en-GB" sz="1600" dirty="0" smtClean="0"/>
              <a:t>Good assessment design; academic standards, values; institutional policies, procedures, sanctions for academic integrity</a:t>
            </a:r>
          </a:p>
          <a:p>
            <a:r>
              <a:rPr lang="en-GB" sz="2000" dirty="0" smtClean="0"/>
              <a:t>Work with partners and schools locally and internationally</a:t>
            </a:r>
          </a:p>
          <a:p>
            <a:r>
              <a:rPr lang="en-GB" sz="2000" dirty="0" smtClean="0"/>
              <a:t>Review / evaluate / enhance institutional strategy</a:t>
            </a:r>
          </a:p>
          <a:p>
            <a:pPr lvl="1"/>
            <a:r>
              <a:rPr lang="en-GB" sz="2000" dirty="0" smtClean="0"/>
              <a:t>Benchmarking criteria</a:t>
            </a:r>
          </a:p>
          <a:p>
            <a:pPr lvl="1"/>
            <a:r>
              <a:rPr lang="en-GB" sz="2000" dirty="0" smtClean="0"/>
              <a:t>Use of SAID or AIMM</a:t>
            </a:r>
          </a:p>
          <a:p>
            <a:r>
              <a:rPr lang="en-GB" sz="2000" dirty="0" smtClean="0"/>
              <a:t>Join in with the 2</a:t>
            </a:r>
            <a:r>
              <a:rPr lang="en-GB" sz="2000" baseline="30000" dirty="0" smtClean="0"/>
              <a:t>nd</a:t>
            </a:r>
            <a:r>
              <a:rPr lang="en-GB" sz="2000" dirty="0" smtClean="0"/>
              <a:t> International Day of action on Contract Cheating Wed 18</a:t>
            </a:r>
            <a:r>
              <a:rPr lang="en-GB" sz="2000" baseline="30000" dirty="0" smtClean="0"/>
              <a:t>th</a:t>
            </a:r>
            <a:r>
              <a:rPr lang="en-GB" sz="2000" dirty="0" smtClean="0"/>
              <a:t> October 2017</a:t>
            </a:r>
          </a:p>
          <a:p>
            <a:r>
              <a:rPr lang="en-GB" sz="2000" dirty="0" smtClean="0"/>
              <a:t>Legislation on contract cheating companies </a:t>
            </a:r>
          </a:p>
          <a:p>
            <a:r>
              <a:rPr lang="en-GB" sz="2000" dirty="0" smtClean="0"/>
              <a:t>Funding for more research and development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1996043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990600" y="685800"/>
            <a:ext cx="7375525" cy="2057400"/>
          </a:xfrm>
        </p:spPr>
        <p:txBody>
          <a:bodyPr/>
          <a:lstStyle/>
          <a:p>
            <a:pPr eaLnBrk="1" hangingPunct="1"/>
            <a:r>
              <a:rPr lang="en-US" sz="3200" dirty="0" smtClean="0"/>
              <a:t>Please contact me for further information.</a:t>
            </a:r>
            <a:br>
              <a:rPr lang="en-US" sz="3200" dirty="0" smtClean="0"/>
            </a:br>
            <a:r>
              <a:rPr lang="en-US" sz="3200" dirty="0" smtClean="0"/>
              <a:t>Thanks for your contributions.</a:t>
            </a:r>
            <a:br>
              <a:rPr lang="en-US" sz="3200" dirty="0" smtClean="0"/>
            </a:br>
            <a:r>
              <a:rPr lang="en-US" sz="3200" dirty="0" smtClean="0"/>
              <a:t>Questions, feedback?</a:t>
            </a:r>
          </a:p>
        </p:txBody>
      </p:sp>
      <p:sp>
        <p:nvSpPr>
          <p:cNvPr id="30722" name="Content Placeholder 2"/>
          <p:cNvSpPr>
            <a:spLocks noGrp="1"/>
          </p:cNvSpPr>
          <p:nvPr>
            <p:ph idx="1"/>
          </p:nvPr>
        </p:nvSpPr>
        <p:spPr>
          <a:xfrm>
            <a:off x="803699" y="3072924"/>
            <a:ext cx="5978101" cy="469900"/>
          </a:xfrm>
        </p:spPr>
        <p:txBody>
          <a:bodyPr/>
          <a:lstStyle/>
          <a:p>
            <a:pPr eaLnBrk="1" hangingPunct="1">
              <a:buFontTx/>
              <a:buNone/>
            </a:pPr>
            <a:r>
              <a:rPr lang="en-US" sz="1800" dirty="0" err="1" smtClean="0"/>
              <a:t>Dr</a:t>
            </a:r>
            <a:r>
              <a:rPr lang="en-US" sz="1800" dirty="0" smtClean="0"/>
              <a:t> Irene Glendinning – </a:t>
            </a:r>
            <a:r>
              <a:rPr lang="en-US" sz="1800" dirty="0" smtClean="0">
                <a:hlinkClick r:id="rId2"/>
              </a:rPr>
              <a:t>ireneg@coventry.ac.uk</a:t>
            </a:r>
            <a:r>
              <a:rPr lang="en-US" sz="1800" dirty="0" smtClean="0"/>
              <a:t> </a:t>
            </a:r>
          </a:p>
        </p:txBody>
      </p:sp>
      <p:pic>
        <p:nvPicPr>
          <p:cNvPr id="30723" name="Picture 3" descr="DEF flag-logoeac-LLP_EN"/>
          <p:cNvPicPr>
            <a:picLocks noChangeAspect="1" noChangeArrowheads="1"/>
          </p:cNvPicPr>
          <p:nvPr/>
        </p:nvPicPr>
        <p:blipFill>
          <a:blip r:embed="rId3"/>
          <a:srcRect/>
          <a:stretch>
            <a:fillRect/>
          </a:stretch>
        </p:blipFill>
        <p:spPr bwMode="auto">
          <a:xfrm>
            <a:off x="809561" y="5105400"/>
            <a:ext cx="1330325" cy="542925"/>
          </a:xfrm>
          <a:prstGeom prst="rect">
            <a:avLst/>
          </a:prstGeom>
          <a:noFill/>
          <a:ln w="9525">
            <a:noFill/>
            <a:miter lim="800000"/>
            <a:headEnd/>
            <a:tailEnd/>
          </a:ln>
        </p:spPr>
      </p:pic>
      <p:pic>
        <p:nvPicPr>
          <p:cNvPr id="30724" name="Picture 4" descr="eacea_logo_en.tif"/>
          <p:cNvPicPr>
            <a:picLocks noChangeAspect="1" noChangeArrowheads="1"/>
          </p:cNvPicPr>
          <p:nvPr/>
        </p:nvPicPr>
        <p:blipFill>
          <a:blip r:embed="rId4"/>
          <a:srcRect/>
          <a:stretch>
            <a:fillRect/>
          </a:stretch>
        </p:blipFill>
        <p:spPr bwMode="auto">
          <a:xfrm>
            <a:off x="2514600" y="5260608"/>
            <a:ext cx="733425" cy="411163"/>
          </a:xfrm>
          <a:prstGeom prst="rect">
            <a:avLst/>
          </a:prstGeom>
          <a:noFill/>
          <a:ln w="9525">
            <a:noFill/>
            <a:miter lim="800000"/>
            <a:headEnd/>
            <a:tailEnd/>
          </a:ln>
        </p:spPr>
      </p:pic>
      <p:sp>
        <p:nvSpPr>
          <p:cNvPr id="30725" name="Rectangle 5"/>
          <p:cNvSpPr>
            <a:spLocks noChangeArrowheads="1"/>
          </p:cNvSpPr>
          <p:nvPr/>
        </p:nvSpPr>
        <p:spPr bwMode="auto">
          <a:xfrm>
            <a:off x="3429000" y="5328076"/>
            <a:ext cx="3352800" cy="276225"/>
          </a:xfrm>
          <a:prstGeom prst="rect">
            <a:avLst/>
          </a:prstGeom>
          <a:noFill/>
          <a:ln w="9525">
            <a:noFill/>
            <a:miter lim="800000"/>
            <a:headEnd/>
            <a:tailEnd/>
          </a:ln>
        </p:spPr>
        <p:txBody>
          <a:bodyPr>
            <a:spAutoFit/>
          </a:bodyPr>
          <a:lstStyle/>
          <a:p>
            <a:r>
              <a:rPr lang="en-US" sz="1200" b="1" dirty="0"/>
              <a:t>510321-LLP-1-2010-1-UK-ERASMUS-EMHE</a:t>
            </a:r>
            <a:endParaRPr lang="en-US" sz="1200" dirty="0"/>
          </a:p>
        </p:txBody>
      </p:sp>
      <p:pic>
        <p:nvPicPr>
          <p:cNvPr id="2" name="Picture 1" descr="ICAI Logo.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57600" y="4165600"/>
            <a:ext cx="4594577" cy="939800"/>
          </a:xfrm>
          <a:prstGeom prst="rect">
            <a:avLst/>
          </a:prstGeom>
        </p:spPr>
      </p:pic>
      <p:pic>
        <p:nvPicPr>
          <p:cNvPr id="8" name="Picture 12" descr="logo.jpg"/>
          <p:cNvPicPr>
            <a:picLocks noChangeAspect="1"/>
          </p:cNvPicPr>
          <p:nvPr/>
        </p:nvPicPr>
        <p:blipFill>
          <a:blip r:embed="rId6"/>
          <a:srcRect/>
          <a:stretch>
            <a:fillRect/>
          </a:stretch>
        </p:blipFill>
        <p:spPr bwMode="auto">
          <a:xfrm>
            <a:off x="863600" y="3594100"/>
            <a:ext cx="1651000" cy="1143000"/>
          </a:xfrm>
          <a:prstGeom prst="rect">
            <a:avLst/>
          </a:prstGeom>
          <a:noFill/>
          <a:ln w="9525">
            <a:noFill/>
            <a:miter lim="800000"/>
            <a:headEnd/>
            <a:tailEnd/>
          </a:ln>
        </p:spPr>
      </p:pic>
      <p:pic>
        <p:nvPicPr>
          <p:cNvPr id="9" name="image09.png" descr="C:\Users\didl\AppData\Local\Microsoft\Windows\INetCache\Content.Word\Council_of_Europe_logo_(2013_revised_version).png"/>
          <p:cNvPicPr/>
          <p:nvPr/>
        </p:nvPicPr>
        <p:blipFill>
          <a:blip r:embed="rId7"/>
          <a:srcRect/>
          <a:stretch>
            <a:fillRect/>
          </a:stretch>
        </p:blipFill>
        <p:spPr>
          <a:xfrm>
            <a:off x="6900752" y="2667000"/>
            <a:ext cx="1736725" cy="1281748"/>
          </a:xfrm>
          <a:prstGeom prst="rect">
            <a:avLst/>
          </a:prstGeom>
          <a:ln/>
        </p:spPr>
      </p:pic>
      <p:sp>
        <p:nvSpPr>
          <p:cNvPr id="3" name="Rectangle 2"/>
          <p:cNvSpPr/>
          <p:nvPr/>
        </p:nvSpPr>
        <p:spPr>
          <a:xfrm>
            <a:off x="1474723" y="6123565"/>
            <a:ext cx="5765800" cy="307777"/>
          </a:xfrm>
          <a:prstGeom prst="rect">
            <a:avLst/>
          </a:prstGeom>
        </p:spPr>
        <p:txBody>
          <a:bodyPr wrap="square">
            <a:spAutoFit/>
          </a:bodyPr>
          <a:lstStyle/>
          <a:p>
            <a:r>
              <a:rPr lang="en-GB" sz="1400" dirty="0" smtClean="0"/>
              <a:t>Erasmus+ Strategic </a:t>
            </a:r>
            <a:r>
              <a:rPr lang="en-GB" sz="1400" dirty="0"/>
              <a:t>Partnerships </a:t>
            </a:r>
            <a:r>
              <a:rPr lang="en-GB" sz="1400" dirty="0" smtClean="0"/>
              <a:t>project 2016-1-CZ01-KA203-023949</a:t>
            </a:r>
            <a:r>
              <a:rPr lang="en-GB" sz="1400" dirty="0"/>
              <a:t>.</a:t>
            </a:r>
          </a:p>
        </p:txBody>
      </p:sp>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09854" y="5260608"/>
            <a:ext cx="1118523" cy="1441584"/>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604125" cy="731838"/>
          </a:xfrm>
        </p:spPr>
        <p:txBody>
          <a:bodyPr/>
          <a:lstStyle/>
          <a:p>
            <a:r>
              <a:rPr lang="en-GB" dirty="0" smtClean="0"/>
              <a:t>Summary of recent research</a:t>
            </a:r>
            <a:endParaRPr lang="en-GB" dirty="0"/>
          </a:p>
        </p:txBody>
      </p:sp>
      <p:sp>
        <p:nvSpPr>
          <p:cNvPr id="3" name="Content Placeholder 2"/>
          <p:cNvSpPr>
            <a:spLocks noGrp="1"/>
          </p:cNvSpPr>
          <p:nvPr>
            <p:ph idx="1"/>
          </p:nvPr>
        </p:nvSpPr>
        <p:spPr>
          <a:xfrm>
            <a:off x="685800" y="1600200"/>
            <a:ext cx="8001000" cy="4572000"/>
          </a:xfrm>
        </p:spPr>
        <p:txBody>
          <a:bodyPr/>
          <a:lstStyle/>
          <a:p>
            <a:r>
              <a:rPr lang="en-GB" sz="2000" dirty="0" smtClean="0"/>
              <a:t>Principal Investigator for EU funded project </a:t>
            </a:r>
            <a:r>
              <a:rPr lang="en-GB" sz="2000" i="1" dirty="0" smtClean="0">
                <a:solidFill>
                  <a:srgbClr val="00B0F0"/>
                </a:solidFill>
              </a:rPr>
              <a:t>Impact of Policies for Plagiarism in Higher Education Across Europe </a:t>
            </a:r>
            <a:r>
              <a:rPr lang="en-GB" sz="2000" i="1" dirty="0" smtClean="0"/>
              <a:t>(IPPHEAE) 2010-2015</a:t>
            </a:r>
          </a:p>
          <a:p>
            <a:r>
              <a:rPr lang="en-GB" sz="2000" dirty="0" smtClean="0"/>
              <a:t>Partner in Council of Europe project</a:t>
            </a:r>
            <a:r>
              <a:rPr lang="en-GB" sz="2000" i="1" dirty="0" smtClean="0"/>
              <a:t> </a:t>
            </a:r>
            <a:r>
              <a:rPr lang="en-GB" sz="2000" i="1" dirty="0" smtClean="0">
                <a:solidFill>
                  <a:srgbClr val="00B0F0"/>
                </a:solidFill>
              </a:rPr>
              <a:t>South-Eastern Europe Project on Policies for Academic Integrity </a:t>
            </a:r>
            <a:r>
              <a:rPr lang="en-GB" sz="2000" i="1" dirty="0" smtClean="0"/>
              <a:t>(SEEPPAI) 2016-17</a:t>
            </a:r>
          </a:p>
          <a:p>
            <a:r>
              <a:rPr lang="en-GB" sz="2000" dirty="0" smtClean="0"/>
              <a:t>Development of benchmarks and tools for evaluating institutional policies for academic integrity (AIMM, SAID)</a:t>
            </a:r>
          </a:p>
          <a:p>
            <a:r>
              <a:rPr lang="en-GB" sz="2000" dirty="0" smtClean="0"/>
              <a:t>Contributed to </a:t>
            </a:r>
            <a:r>
              <a:rPr lang="en-GB" sz="2000" dirty="0"/>
              <a:t>Sir John Daniel’s </a:t>
            </a:r>
            <a:r>
              <a:rPr lang="en-GB" sz="2000" i="1" dirty="0" smtClean="0">
                <a:solidFill>
                  <a:srgbClr val="00B0F0"/>
                </a:solidFill>
              </a:rPr>
              <a:t>Advisory Statement </a:t>
            </a:r>
            <a:r>
              <a:rPr lang="en-GB" sz="2000" dirty="0"/>
              <a:t>on Corruption in </a:t>
            </a:r>
            <a:r>
              <a:rPr lang="en-GB" sz="2000" dirty="0" smtClean="0"/>
              <a:t>Education July 2016</a:t>
            </a:r>
            <a:endParaRPr lang="en-GB" sz="2000" i="1" dirty="0" smtClean="0">
              <a:solidFill>
                <a:srgbClr val="00B0F0"/>
              </a:solidFill>
            </a:endParaRPr>
          </a:p>
          <a:p>
            <a:r>
              <a:rPr lang="en-GB" sz="2000" dirty="0" smtClean="0"/>
              <a:t>ICAI working group on Contract Cheating: </a:t>
            </a:r>
            <a:r>
              <a:rPr lang="en-GB" sz="2000" i="1" dirty="0" smtClean="0">
                <a:solidFill>
                  <a:srgbClr val="00B050"/>
                </a:solidFill>
              </a:rPr>
              <a:t>International Day of Action </a:t>
            </a:r>
            <a:r>
              <a:rPr lang="en-GB" sz="2000" dirty="0" smtClean="0"/>
              <a:t>19</a:t>
            </a:r>
            <a:r>
              <a:rPr lang="en-GB" sz="2000" baseline="30000" dirty="0" smtClean="0"/>
              <a:t>th</a:t>
            </a:r>
            <a:r>
              <a:rPr lang="en-GB" sz="2000" dirty="0" smtClean="0"/>
              <a:t> October 2016; </a:t>
            </a:r>
            <a:r>
              <a:rPr lang="en-GB" sz="2000" i="1" dirty="0" smtClean="0">
                <a:solidFill>
                  <a:srgbClr val="00B050"/>
                </a:solidFill>
              </a:rPr>
              <a:t>QAA report 2016</a:t>
            </a:r>
            <a:r>
              <a:rPr lang="en-GB" sz="2000" dirty="0" smtClean="0"/>
              <a:t>; </a:t>
            </a:r>
            <a:r>
              <a:rPr lang="en-GB" sz="2000" i="1" dirty="0" smtClean="0">
                <a:solidFill>
                  <a:srgbClr val="00B050"/>
                </a:solidFill>
              </a:rPr>
              <a:t>UK HE Bill 2017</a:t>
            </a:r>
          </a:p>
          <a:p>
            <a:r>
              <a:rPr lang="en-GB" sz="2000" dirty="0" smtClean="0"/>
              <a:t>Partner in EU funded </a:t>
            </a:r>
            <a:r>
              <a:rPr lang="en-GB" sz="2000" i="1" dirty="0" smtClean="0">
                <a:solidFill>
                  <a:srgbClr val="00B0F0"/>
                </a:solidFill>
              </a:rPr>
              <a:t>European Network for Academic Integrity</a:t>
            </a:r>
            <a:r>
              <a:rPr lang="en-GB" sz="2000" dirty="0" smtClean="0"/>
              <a:t> (ENAI) 2016-19</a:t>
            </a:r>
          </a:p>
        </p:txBody>
      </p:sp>
      <p:pic>
        <p:nvPicPr>
          <p:cNvPr id="4" name="Picture 12" descr="logo.jpg"/>
          <p:cNvPicPr>
            <a:picLocks noChangeAspect="1"/>
          </p:cNvPicPr>
          <p:nvPr/>
        </p:nvPicPr>
        <p:blipFill>
          <a:blip r:embed="rId2"/>
          <a:srcRect/>
          <a:stretch>
            <a:fillRect/>
          </a:stretch>
        </p:blipFill>
        <p:spPr bwMode="auto">
          <a:xfrm>
            <a:off x="7620000" y="5767754"/>
            <a:ext cx="1524000" cy="1090246"/>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2413603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04125" cy="457200"/>
          </a:xfrm>
        </p:spPr>
        <p:txBody>
          <a:bodyPr/>
          <a:lstStyle/>
          <a:p>
            <a:r>
              <a:rPr lang="en-GB" dirty="0" smtClean="0"/>
              <a:t>Bibliography</a:t>
            </a:r>
            <a:endParaRPr lang="en-GB" dirty="0"/>
          </a:p>
        </p:txBody>
      </p:sp>
      <p:sp>
        <p:nvSpPr>
          <p:cNvPr id="3" name="Content Placeholder 2"/>
          <p:cNvSpPr>
            <a:spLocks noGrp="1"/>
          </p:cNvSpPr>
          <p:nvPr>
            <p:ph idx="1"/>
          </p:nvPr>
        </p:nvSpPr>
        <p:spPr>
          <a:xfrm>
            <a:off x="533400" y="762000"/>
            <a:ext cx="7924800" cy="5562600"/>
          </a:xfrm>
        </p:spPr>
        <p:txBody>
          <a:bodyPr/>
          <a:lstStyle/>
          <a:p>
            <a:pPr marL="0" indent="0">
              <a:buNone/>
            </a:pPr>
            <a:r>
              <a:rPr lang="en-GB" sz="1100" dirty="0"/>
              <a:t>Academic Integrity Rating System on-line: </a:t>
            </a:r>
            <a:r>
              <a:rPr lang="en-GB" sz="1100" u="sng" dirty="0">
                <a:hlinkClick r:id="rId2"/>
              </a:rPr>
              <a:t>http://</a:t>
            </a:r>
            <a:r>
              <a:rPr lang="en-GB" sz="1100" u="sng" dirty="0" smtClean="0">
                <a:hlinkClick r:id="rId2"/>
              </a:rPr>
              <a:t>www.academicintegrity.org/icai/assets/AIRS.pdf</a:t>
            </a:r>
            <a:endParaRPr lang="en-GB" sz="1100" dirty="0"/>
          </a:p>
          <a:p>
            <a:pPr marL="0" indent="0">
              <a:buNone/>
            </a:pPr>
            <a:r>
              <a:rPr lang="en-GB" sz="1100" dirty="0"/>
              <a:t>Bertram Gallant, T., &amp; Drinan, P. (2006). </a:t>
            </a:r>
            <a:r>
              <a:rPr lang="en-CA" sz="1100" dirty="0"/>
              <a:t>Institutionalizing academic Integrity: </a:t>
            </a:r>
            <a:r>
              <a:rPr lang="en-GB" sz="1100" dirty="0"/>
              <a:t>Administrator </a:t>
            </a:r>
            <a:r>
              <a:rPr lang="en-GB" sz="1100" dirty="0" smtClean="0"/>
              <a:t>perceptions </a:t>
            </a:r>
            <a:r>
              <a:rPr lang="en-GB" sz="1100" dirty="0"/>
              <a:t>and institutional actions. </a:t>
            </a:r>
            <a:r>
              <a:rPr lang="en-GB" sz="1100" i="1" dirty="0"/>
              <a:t>NASPA Journal, 43 (4), </a:t>
            </a:r>
            <a:r>
              <a:rPr lang="en-GB" sz="1100" dirty="0"/>
              <a:t>61-81.</a:t>
            </a:r>
            <a:br>
              <a:rPr lang="en-GB" sz="1100" dirty="0"/>
            </a:br>
            <a:r>
              <a:rPr lang="en-GB" sz="1100" dirty="0" smtClean="0"/>
              <a:t>Bertram </a:t>
            </a:r>
            <a:r>
              <a:rPr lang="en-GB" sz="1100" dirty="0"/>
              <a:t>Gallant, T., &amp; Drinan, P. (2008). </a:t>
            </a:r>
            <a:r>
              <a:rPr lang="en-CA" sz="1100" dirty="0"/>
              <a:t>Toward a Model of Academic Integrity Institutionalization:  Informing Practice in Higher Education.</a:t>
            </a:r>
            <a:r>
              <a:rPr lang="en-CA" sz="1100" i="1" dirty="0"/>
              <a:t> Canadian Journal of Higher Education, 38 (2), </a:t>
            </a:r>
            <a:r>
              <a:rPr lang="en-CA" sz="1100" dirty="0"/>
              <a:t>25-44</a:t>
            </a:r>
            <a:r>
              <a:rPr lang="en-CA" sz="1100" i="1" dirty="0"/>
              <a:t>.</a:t>
            </a:r>
            <a:br>
              <a:rPr lang="en-CA" sz="1100" i="1" dirty="0"/>
            </a:br>
            <a:r>
              <a:rPr lang="en-GB" sz="1100" dirty="0" err="1"/>
              <a:t>Bretag</a:t>
            </a:r>
            <a:r>
              <a:rPr lang="en-GB" sz="1100" dirty="0"/>
              <a:t>, T., Mahmud, S., Wallace, M., Walker, R., McGowan, U., East, J., Green, M., Partridge, L.’ James, C. (2013): ‘Teach us how to do it properly!’ An Australian academic integrity student survey, Studies in Higher Education, </a:t>
            </a:r>
            <a:r>
              <a:rPr lang="en-GB" sz="1100" dirty="0" smtClean="0"/>
              <a:t>DOI:10.1080/03075079.2013.777406 </a:t>
            </a:r>
            <a:r>
              <a:rPr lang="en-US" sz="1100" u="sng" dirty="0" smtClean="0">
                <a:hlinkClick r:id="rId3"/>
              </a:rPr>
              <a:t>http</a:t>
            </a:r>
            <a:r>
              <a:rPr lang="en-US" sz="1100" u="sng" dirty="0">
                <a:hlinkClick r:id="rId3"/>
              </a:rPr>
              <a:t>://dx.doi.org/10.1080/03075079.2013.777406</a:t>
            </a:r>
            <a:endParaRPr lang="en-GB" sz="1100" dirty="0"/>
          </a:p>
          <a:p>
            <a:pPr marL="0" indent="0">
              <a:buNone/>
            </a:pPr>
            <a:r>
              <a:rPr lang="en-GB" sz="1100" dirty="0" err="1" smtClean="0"/>
              <a:t>Bretag</a:t>
            </a:r>
            <a:r>
              <a:rPr lang="en-GB" sz="1100" dirty="0"/>
              <a:t>, T., Mahmud, S. (2014) Exemplary Academic Integrity Project, Academic Integrity Toolkit. </a:t>
            </a:r>
            <a:r>
              <a:rPr lang="en-GB" sz="1100" u="sng" dirty="0">
                <a:hlinkClick r:id="rId4"/>
              </a:rPr>
              <a:t>http://resource.unisa.edu.au/course/view.php?id=6633</a:t>
            </a:r>
            <a:r>
              <a:rPr lang="en-GB" sz="1100" dirty="0"/>
              <a:t>  </a:t>
            </a:r>
            <a:endParaRPr lang="en-GB" sz="1100" dirty="0" smtClean="0"/>
          </a:p>
          <a:p>
            <a:pPr marL="0" indent="0">
              <a:buNone/>
            </a:pPr>
            <a:r>
              <a:rPr lang="en-GB" sz="1100" dirty="0" smtClean="0"/>
              <a:t>Capability </a:t>
            </a:r>
            <a:r>
              <a:rPr lang="en-GB" sz="1100" dirty="0"/>
              <a:t>Maturity Model Integration (CMMI) Software Engineering Institute, Carnegie Mellon University </a:t>
            </a:r>
            <a:r>
              <a:rPr lang="en-GB" sz="1100" u="sng" dirty="0">
                <a:hlinkClick r:id="rId5"/>
              </a:rPr>
              <a:t>http://www.sei.cmu.edu/cmmi/</a:t>
            </a:r>
            <a:r>
              <a:rPr lang="en-GB" sz="1100" dirty="0"/>
              <a:t>, </a:t>
            </a:r>
            <a:r>
              <a:rPr lang="en-GB" sz="1100" u="sng" dirty="0">
                <a:hlinkClick r:id="rId6"/>
              </a:rPr>
              <a:t>http://cmmiinstitute.com/</a:t>
            </a:r>
            <a:r>
              <a:rPr lang="en-GB" sz="1100" dirty="0"/>
              <a:t> </a:t>
            </a:r>
            <a:endParaRPr lang="en-GB" sz="1100" dirty="0" smtClean="0"/>
          </a:p>
          <a:p>
            <a:pPr marL="0" indent="0">
              <a:buNone/>
            </a:pPr>
            <a:r>
              <a:rPr lang="en-US" sz="1100" dirty="0"/>
              <a:t>Carroll, J. (2005) </a:t>
            </a:r>
            <a:r>
              <a:rPr lang="en-US" sz="1100" i="1" dirty="0"/>
              <a:t>Handling Student Plagiarism: Moving to Mainstream</a:t>
            </a:r>
            <a:r>
              <a:rPr lang="en-US" sz="1100" dirty="0"/>
              <a:t> [online]    </a:t>
            </a:r>
            <a:r>
              <a:rPr lang="en-US" sz="1100" u="sng" dirty="0">
                <a:hlinkClick r:id="rId7"/>
              </a:rPr>
              <a:t>http://bejlt.brookes.ac.uk/articles/handling-student-plagiarism-moving-to-mainstream/</a:t>
            </a:r>
            <a:r>
              <a:rPr lang="en-US" sz="1100" dirty="0"/>
              <a:t>  </a:t>
            </a:r>
            <a:br>
              <a:rPr lang="en-US" sz="1100" dirty="0"/>
            </a:br>
            <a:r>
              <a:rPr lang="en-US" sz="1100" dirty="0" smtClean="0"/>
              <a:t>Carroll</a:t>
            </a:r>
            <a:r>
              <a:rPr lang="en-US" sz="1100" dirty="0"/>
              <a:t>, J. and Appleton, J. (2001) </a:t>
            </a:r>
            <a:r>
              <a:rPr lang="en-US" sz="1100" i="1" dirty="0"/>
              <a:t>Plagiarism: A Good Practice Guide</a:t>
            </a:r>
            <a:r>
              <a:rPr lang="en-US" sz="1100" dirty="0"/>
              <a:t> </a:t>
            </a:r>
            <a:r>
              <a:rPr lang="en-US" sz="1100" u="sng" dirty="0">
                <a:hlinkClick r:id="rId8"/>
              </a:rPr>
              <a:t>http://www.plagiarismadvice.org/resources/institutional-approaches/item/carroll-goodpractice-2</a:t>
            </a:r>
            <a:r>
              <a:rPr lang="en-US" sz="1100" dirty="0"/>
              <a:t> </a:t>
            </a:r>
            <a:endParaRPr lang="en-US" sz="1100" dirty="0" smtClean="0"/>
          </a:p>
          <a:p>
            <a:pPr marL="0" indent="0">
              <a:buNone/>
            </a:pPr>
            <a:r>
              <a:rPr lang="en-GB" sz="1100" dirty="0" smtClean="0"/>
              <a:t>Drinan</a:t>
            </a:r>
            <a:r>
              <a:rPr lang="en-GB" sz="1100" dirty="0"/>
              <a:t>, P., &amp; Bertram Gallant, T. (2008). Academic Integrity: Models, Case Studies, and </a:t>
            </a:r>
          </a:p>
          <a:p>
            <a:pPr marL="0" indent="0">
              <a:buNone/>
            </a:pPr>
            <a:r>
              <a:rPr lang="en-GB" sz="1100" dirty="0"/>
              <a:t>Strategies. In, J. M. Lancaster &amp; D. M. </a:t>
            </a:r>
            <a:r>
              <a:rPr lang="en-GB" sz="1100" dirty="0" err="1"/>
              <a:t>Waryold</a:t>
            </a:r>
            <a:r>
              <a:rPr lang="en-GB" sz="1100" dirty="0"/>
              <a:t> (Eds.), </a:t>
            </a:r>
            <a:r>
              <a:rPr lang="en-GB" sz="1100" i="1" dirty="0"/>
              <a:t>Student Conduct Practice: The Complete Guide for Student Affairs Professionals </a:t>
            </a:r>
            <a:r>
              <a:rPr lang="en-GB" sz="1100" dirty="0"/>
              <a:t>(pp. 258-278)</a:t>
            </a:r>
            <a:r>
              <a:rPr lang="en-GB" sz="1100" i="1" dirty="0"/>
              <a:t>.</a:t>
            </a:r>
            <a:r>
              <a:rPr lang="en-GB" sz="1100" dirty="0"/>
              <a:t> Sterling, VA:</a:t>
            </a:r>
            <a:r>
              <a:rPr lang="en-GB" sz="1100" i="1" dirty="0"/>
              <a:t> </a:t>
            </a:r>
            <a:r>
              <a:rPr lang="en-GB" sz="1100" dirty="0"/>
              <a:t>Stylus.</a:t>
            </a:r>
          </a:p>
          <a:p>
            <a:pPr marL="0" indent="0">
              <a:buNone/>
            </a:pPr>
            <a:r>
              <a:rPr lang="en-GB" sz="1100" dirty="0"/>
              <a:t>ETICO platform of resources (</a:t>
            </a:r>
            <a:r>
              <a:rPr lang="en-GB" sz="1100" u="sng" dirty="0"/>
              <a:t>http://etico.iiep.unesco.org</a:t>
            </a:r>
            <a:r>
              <a:rPr lang="en-GB" sz="1100" dirty="0"/>
              <a:t>). </a:t>
            </a:r>
            <a:endParaRPr lang="en-GB" sz="1100" dirty="0" smtClean="0"/>
          </a:p>
          <a:p>
            <a:pPr marL="0" indent="0">
              <a:buNone/>
            </a:pPr>
            <a:r>
              <a:rPr lang="en-GB" sz="1100" dirty="0" smtClean="0"/>
              <a:t>ETINED: http</a:t>
            </a:r>
            <a:r>
              <a:rPr lang="en-GB" sz="1100" dirty="0"/>
              <a:t>://www.coe.int/en/web/ethics-transparency-integrity-in-education/about-etined </a:t>
            </a:r>
            <a:endParaRPr lang="en-GB" sz="1100" dirty="0" smtClean="0"/>
          </a:p>
          <a:p>
            <a:pPr marL="0" indent="0">
              <a:buNone/>
            </a:pPr>
            <a:r>
              <a:rPr lang="en-GB" sz="1100" dirty="0" smtClean="0"/>
              <a:t>European </a:t>
            </a:r>
            <a:r>
              <a:rPr lang="en-GB" sz="1100" dirty="0"/>
              <a:t>Science Foundation (2008) Stewards of Integrity report </a:t>
            </a:r>
            <a:r>
              <a:rPr lang="en-GB" sz="1100" u="sng" dirty="0">
                <a:hlinkClick r:id="rId9"/>
              </a:rPr>
              <a:t>http://www.esf.org/fileadmin/Public_documents/Publications/StewardOfIntegrity.pdf</a:t>
            </a:r>
            <a:r>
              <a:rPr lang="en-GB" sz="1100" dirty="0"/>
              <a:t> </a:t>
            </a:r>
            <a:br>
              <a:rPr lang="en-GB" sz="1100" dirty="0"/>
            </a:br>
            <a:r>
              <a:rPr lang="en-GB" sz="1100" dirty="0" err="1" smtClean="0"/>
              <a:t>Foltynek</a:t>
            </a:r>
            <a:r>
              <a:rPr lang="en-GB" sz="1100" dirty="0"/>
              <a:t>, T., Glendinning, I. (2014) </a:t>
            </a:r>
            <a:r>
              <a:rPr lang="en-GB" sz="1100" i="1" dirty="0"/>
              <a:t>Impact of Policies for Plagiarism in Higher Education Across Europe: Results of the Project, </a:t>
            </a:r>
            <a:r>
              <a:rPr lang="en-GB" sz="1100" dirty="0"/>
              <a:t>International conference in Academic Integrity, Florida, USA February 2014.</a:t>
            </a:r>
            <a:br>
              <a:rPr lang="en-GB" sz="1100" dirty="0"/>
            </a:br>
            <a:r>
              <a:rPr lang="en-GB" sz="1100" dirty="0" smtClean="0"/>
              <a:t>Glendinning</a:t>
            </a:r>
            <a:r>
              <a:rPr lang="en-GB" sz="1100" dirty="0"/>
              <a:t>, I (2013) </a:t>
            </a:r>
            <a:r>
              <a:rPr lang="en-GB" sz="1100" i="1" dirty="0"/>
              <a:t>Comparison of Policies for Academic Integrity in Higher Education across the European Union</a:t>
            </a:r>
            <a:r>
              <a:rPr lang="en-GB" sz="1100" dirty="0"/>
              <a:t>, On-line at </a:t>
            </a:r>
            <a:r>
              <a:rPr lang="en-GB" sz="1100" dirty="0" smtClean="0"/>
              <a:t>Glendinning</a:t>
            </a:r>
            <a:r>
              <a:rPr lang="en-GB" sz="1100" dirty="0"/>
              <a:t>, I. (2014) Responses to Student Plagiarism in Higher Education Across Europe, </a:t>
            </a:r>
            <a:r>
              <a:rPr lang="en-GB" sz="1100" i="1" dirty="0"/>
              <a:t>International Journal for Educational Integrity</a:t>
            </a:r>
            <a:r>
              <a:rPr lang="en-GB" sz="1100" dirty="0"/>
              <a:t>, </a:t>
            </a:r>
            <a:r>
              <a:rPr lang="en-GB" sz="1100" dirty="0" err="1" smtClean="0"/>
              <a:t>Vol</a:t>
            </a:r>
            <a:r>
              <a:rPr lang="en-GB" sz="1100" dirty="0" smtClean="0"/>
              <a:t> 10(1) June 2014</a:t>
            </a:r>
            <a:endParaRPr lang="en-GB" sz="1100" dirty="0"/>
          </a:p>
          <a:p>
            <a:pPr marL="0" indent="0">
              <a:buNone/>
            </a:pPr>
            <a:r>
              <a:rPr lang="en-GB" sz="1100" dirty="0"/>
              <a:t>IPPHEAE project web site: </a:t>
            </a:r>
            <a:r>
              <a:rPr lang="en-GB" sz="1100" dirty="0">
                <a:hlinkClick r:id="rId10"/>
              </a:rPr>
              <a:t>http://www.plagiarism.cz/ippheae</a:t>
            </a:r>
            <a:r>
              <a:rPr lang="en-GB" sz="1100" dirty="0" smtClean="0">
                <a:hlinkClick r:id="rId10"/>
              </a:rPr>
              <a:t>/</a:t>
            </a:r>
            <a:r>
              <a:rPr lang="en-GB" sz="1100" dirty="0" smtClean="0"/>
              <a:t> </a:t>
            </a:r>
            <a:endParaRPr lang="en-GB" sz="1800" dirty="0"/>
          </a:p>
          <a:p>
            <a:endParaRPr lang="en-GB" dirty="0"/>
          </a:p>
        </p:txBody>
      </p:sp>
      <p:pic>
        <p:nvPicPr>
          <p:cNvPr id="4" name="Pictur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025476" y="-14653"/>
            <a:ext cx="1118523" cy="1441584"/>
          </a:xfrm>
          <a:prstGeom prst="rect">
            <a:avLst/>
          </a:prstGeom>
        </p:spPr>
      </p:pic>
    </p:spTree>
    <p:extLst>
      <p:ext uri="{BB962C8B-B14F-4D97-AF65-F5344CB8AC3E}">
        <p14:creationId xmlns:p14="http://schemas.microsoft.com/office/powerpoint/2010/main" val="4202358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04125" cy="457200"/>
          </a:xfrm>
        </p:spPr>
        <p:txBody>
          <a:bodyPr/>
          <a:lstStyle/>
          <a:p>
            <a:r>
              <a:rPr lang="en-GB" dirty="0" smtClean="0"/>
              <a:t>Bibliography</a:t>
            </a:r>
            <a:endParaRPr lang="en-GB" dirty="0"/>
          </a:p>
        </p:txBody>
      </p:sp>
      <p:sp>
        <p:nvSpPr>
          <p:cNvPr id="3" name="Content Placeholder 2"/>
          <p:cNvSpPr>
            <a:spLocks noGrp="1"/>
          </p:cNvSpPr>
          <p:nvPr>
            <p:ph idx="1"/>
          </p:nvPr>
        </p:nvSpPr>
        <p:spPr>
          <a:xfrm>
            <a:off x="533400" y="762000"/>
            <a:ext cx="7924800" cy="5562600"/>
          </a:xfrm>
        </p:spPr>
        <p:txBody>
          <a:bodyPr/>
          <a:lstStyle/>
          <a:p>
            <a:pPr marL="0" indent="0">
              <a:buNone/>
            </a:pPr>
            <a:r>
              <a:rPr lang="en-GB" sz="1100" dirty="0"/>
              <a:t>Glendinning, I. (2014a). Responses to Student Plagiarism in Higher Education Across Europe.</a:t>
            </a:r>
            <a:r>
              <a:rPr lang="en-GB" sz="1100" i="1" dirty="0"/>
              <a:t> International Journal for Educational Integrity,</a:t>
            </a:r>
            <a:r>
              <a:rPr lang="en-GB" sz="1100" dirty="0"/>
              <a:t> Vol 10(1) June 2014 pp. 4-20. </a:t>
            </a:r>
            <a:br>
              <a:rPr lang="en-GB" sz="1100" dirty="0"/>
            </a:br>
            <a:r>
              <a:rPr lang="en-GB" sz="1100" dirty="0" smtClean="0"/>
              <a:t>Glendinning</a:t>
            </a:r>
            <a:r>
              <a:rPr lang="en-GB" sz="1100" dirty="0"/>
              <a:t>, I. (2014b). </a:t>
            </a:r>
            <a:r>
              <a:rPr lang="en-GB" sz="1100" i="1" dirty="0"/>
              <a:t>Assessing maturity of institutional policies for underpinning academic integrity</a:t>
            </a:r>
            <a:r>
              <a:rPr lang="en-GB" sz="1100" dirty="0"/>
              <a:t>, 6</a:t>
            </a:r>
            <a:r>
              <a:rPr lang="en-GB" sz="1100" baseline="30000" dirty="0"/>
              <a:t>th</a:t>
            </a:r>
            <a:r>
              <a:rPr lang="en-GB" sz="1100" dirty="0"/>
              <a:t> International Integrity and Plagiarism conference, Sage, Newcastle, 15-18</a:t>
            </a:r>
            <a:r>
              <a:rPr lang="en-GB" sz="1100" baseline="30000" dirty="0"/>
              <a:t>th</a:t>
            </a:r>
            <a:r>
              <a:rPr lang="en-GB" sz="1100" dirty="0"/>
              <a:t> June 2014. </a:t>
            </a:r>
            <a:br>
              <a:rPr lang="en-GB" sz="1100" dirty="0"/>
            </a:br>
            <a:r>
              <a:rPr lang="en-US" sz="1100" dirty="0" smtClean="0"/>
              <a:t>International </a:t>
            </a:r>
            <a:r>
              <a:rPr lang="en-US" sz="1100" dirty="0"/>
              <a:t>Center for Academic Integrity (ICAI) (2012) Academic Integrity Assessment Guide. </a:t>
            </a:r>
            <a:r>
              <a:rPr lang="en-US" sz="1100" u="sng" dirty="0">
                <a:hlinkClick r:id="rId2"/>
              </a:rPr>
              <a:t>http://</a:t>
            </a:r>
            <a:r>
              <a:rPr lang="en-US" sz="1100" u="sng" dirty="0" smtClean="0">
                <a:hlinkClick r:id="rId2"/>
              </a:rPr>
              <a:t>www.academicintegrity.org/icai/home.php</a:t>
            </a:r>
            <a:r>
              <a:rPr lang="en-US" sz="1100" dirty="0"/>
              <a:t/>
            </a:r>
            <a:br>
              <a:rPr lang="en-US" sz="1100" dirty="0"/>
            </a:br>
            <a:r>
              <a:rPr lang="en-GB" sz="1100" dirty="0" smtClean="0"/>
              <a:t>JISC </a:t>
            </a:r>
            <a:r>
              <a:rPr lang="en-GB" sz="1100" dirty="0"/>
              <a:t>Electronic Plagiarism Project (2001): </a:t>
            </a:r>
            <a:r>
              <a:rPr lang="en-GB" sz="1100" u="sng" dirty="0">
                <a:hlinkClick r:id="rId3"/>
              </a:rPr>
              <a:t>http://</a:t>
            </a:r>
            <a:r>
              <a:rPr lang="en-GB" sz="1100" u="sng" dirty="0" smtClean="0">
                <a:hlinkClick r:id="rId3"/>
              </a:rPr>
              <a:t>www.jisc.ac.uk/whatwedo/programmes/plagiarism/archive/detection.aspx</a:t>
            </a:r>
            <a:r>
              <a:rPr lang="en-GB" sz="1100" dirty="0"/>
              <a:t/>
            </a:r>
            <a:br>
              <a:rPr lang="en-GB" sz="1100" dirty="0"/>
            </a:br>
            <a:r>
              <a:rPr lang="en-US" sz="1100" dirty="0" smtClean="0"/>
              <a:t>Macdonald</a:t>
            </a:r>
            <a:r>
              <a:rPr lang="en-US" sz="1100" dirty="0"/>
              <a:t>, R. and Carroll, J. (2006) Plagiarism: A Complex Issue Requiring a Holistic Institutional Approach</a:t>
            </a:r>
            <a:r>
              <a:rPr lang="en-US" sz="1100" i="1" dirty="0"/>
              <a:t>. Assessment and Evaluation in Higher Education</a:t>
            </a:r>
            <a:r>
              <a:rPr lang="en-US" sz="1100" dirty="0"/>
              <a:t> 31 (2), 233-245.</a:t>
            </a:r>
            <a:br>
              <a:rPr lang="en-US" sz="1100" dirty="0"/>
            </a:br>
            <a:r>
              <a:rPr lang="en-US" sz="1100" dirty="0" smtClean="0"/>
              <a:t>Morris</a:t>
            </a:r>
            <a:r>
              <a:rPr lang="en-US" sz="1100" dirty="0"/>
              <a:t>, E. </a:t>
            </a:r>
            <a:r>
              <a:rPr lang="en-US" sz="1100" dirty="0" smtClean="0"/>
              <a:t>(2011</a:t>
            </a:r>
            <a:r>
              <a:rPr lang="en-US" sz="1100" dirty="0"/>
              <a:t>) </a:t>
            </a:r>
            <a:r>
              <a:rPr lang="en-US" sz="1100" i="1" dirty="0"/>
              <a:t>Policy Works - Recommendations for Reviewing Policy to Manage Unacceptable Academic Practice in Higher Education</a:t>
            </a:r>
            <a:r>
              <a:rPr lang="en-US" sz="1100" dirty="0"/>
              <a:t>. UK: Higher Education Academy.</a:t>
            </a:r>
            <a:br>
              <a:rPr lang="en-US" sz="1100" dirty="0"/>
            </a:br>
            <a:r>
              <a:rPr lang="en-GB" sz="1100" dirty="0" smtClean="0"/>
              <a:t>Park</a:t>
            </a:r>
            <a:r>
              <a:rPr lang="en-GB" sz="1100" dirty="0"/>
              <a:t>, C. (2004).  Rebels without a Cause: Towards an Institutional Framework for Dealing with Student Plagiarism. </a:t>
            </a:r>
            <a:r>
              <a:rPr lang="en-GB" sz="1100" i="1" dirty="0"/>
              <a:t>Journal of further and Higher Education,</a:t>
            </a:r>
            <a:r>
              <a:rPr lang="en-GB" sz="1100" dirty="0"/>
              <a:t> 28 (3), 291-306.</a:t>
            </a:r>
            <a:br>
              <a:rPr lang="en-GB" sz="1100" dirty="0"/>
            </a:br>
            <a:r>
              <a:rPr lang="en-GB" sz="1100" dirty="0" err="1" smtClean="0"/>
              <a:t>Pecorari</a:t>
            </a:r>
            <a:r>
              <a:rPr lang="en-GB" sz="1100" dirty="0"/>
              <a:t>, D., Shaw, D., (2012) </a:t>
            </a:r>
            <a:r>
              <a:rPr lang="en-GB" sz="1100" i="1" dirty="0"/>
              <a:t>Types of student Intertextuality and Faculty attitudes, </a:t>
            </a:r>
            <a:r>
              <a:rPr lang="en-GB" sz="1100" dirty="0"/>
              <a:t>Journal </a:t>
            </a:r>
          </a:p>
          <a:p>
            <a:pPr marL="0" indent="0" fontAlgn="t">
              <a:buNone/>
            </a:pPr>
            <a:r>
              <a:rPr lang="en-GB" sz="1100" dirty="0"/>
              <a:t>of Second Language Writing 21 (2012) 149–164 </a:t>
            </a:r>
            <a:r>
              <a:rPr lang="en-GB" sz="1100" dirty="0" smtClean="0"/>
              <a:t>, </a:t>
            </a:r>
            <a:r>
              <a:rPr lang="en-GB" sz="1100" dirty="0" err="1" smtClean="0"/>
              <a:t>Elsever</a:t>
            </a:r>
            <a:r>
              <a:rPr lang="en-GB" sz="1100" dirty="0"/>
              <a:t>.</a:t>
            </a:r>
            <a:br>
              <a:rPr lang="en-GB" sz="1100" dirty="0"/>
            </a:br>
            <a:r>
              <a:rPr lang="en-GB" sz="1100" dirty="0" smtClean="0"/>
              <a:t>Quality </a:t>
            </a:r>
            <a:r>
              <a:rPr lang="en-GB" sz="1100" dirty="0"/>
              <a:t>Assurance Agency, The Quality Code: </a:t>
            </a:r>
            <a:r>
              <a:rPr lang="en-GB" sz="1100" u="sng" dirty="0">
                <a:hlinkClick r:id="rId4"/>
              </a:rPr>
              <a:t>http://www.qaa.ac.uk/assuring-standards-and-quality/the-quality-code</a:t>
            </a:r>
            <a:r>
              <a:rPr lang="en-GB" sz="1100" dirty="0"/>
              <a:t> </a:t>
            </a:r>
            <a:br>
              <a:rPr lang="en-GB" sz="1100" dirty="0"/>
            </a:br>
            <a:r>
              <a:rPr lang="en-GB" sz="1100" dirty="0"/>
              <a:t>QAA (2016) </a:t>
            </a:r>
            <a:r>
              <a:rPr lang="en-GB" sz="1100" i="1" dirty="0"/>
              <a:t>Education, deterrence, detection: how to tackle the problem of essay mills</a:t>
            </a:r>
            <a:r>
              <a:rPr lang="en-GB" sz="1100" dirty="0"/>
              <a:t>. </a:t>
            </a:r>
            <a:r>
              <a:rPr lang="en-GB" sz="1100">
                <a:hlinkClick r:id="rId5"/>
              </a:rPr>
              <a:t>http://</a:t>
            </a:r>
            <a:r>
              <a:rPr lang="en-GB" sz="1100" smtClean="0">
                <a:hlinkClick r:id="rId5"/>
              </a:rPr>
              <a:t>www.qaa.ac.uk/en/Publications/Documents/Plagiarism-in-Higher-Education-2016.pdf</a:t>
            </a:r>
            <a:r>
              <a:rPr lang="en-GB" sz="1100" smtClean="0"/>
              <a:t> </a:t>
            </a:r>
            <a:endParaRPr lang="en-GB" sz="1100" dirty="0"/>
          </a:p>
          <a:p>
            <a:pPr marL="0" indent="0" fontAlgn="t">
              <a:buNone/>
            </a:pPr>
            <a:r>
              <a:rPr lang="en-US" sz="1100" dirty="0" smtClean="0"/>
              <a:t>Respect </a:t>
            </a:r>
            <a:r>
              <a:rPr lang="en-US" sz="1100" dirty="0"/>
              <a:t>Project (2004)</a:t>
            </a:r>
            <a:r>
              <a:rPr lang="en-US" sz="1100" i="1" dirty="0"/>
              <a:t> RESPECT code of practice </a:t>
            </a:r>
            <a:r>
              <a:rPr lang="en-US" sz="1100" i="1" u="sng" dirty="0">
                <a:hlinkClick r:id="rId6"/>
              </a:rPr>
              <a:t>http://www.respectproject.org/code/respect_code.pdf</a:t>
            </a:r>
            <a:r>
              <a:rPr lang="en-US" sz="1100" i="1" dirty="0"/>
              <a:t> </a:t>
            </a:r>
            <a:endParaRPr lang="en-US" sz="1100" dirty="0" smtClean="0"/>
          </a:p>
          <a:p>
            <a:pPr marL="0" indent="0" fontAlgn="t">
              <a:buNone/>
            </a:pPr>
            <a:r>
              <a:rPr lang="en-US" sz="1100" dirty="0" smtClean="0"/>
              <a:t>South East European Project final report: </a:t>
            </a:r>
            <a:r>
              <a:rPr lang="en-GB" sz="1100" dirty="0">
                <a:hlinkClick r:id="rId7"/>
              </a:rPr>
              <a:t>http://www.plagiarism.cz/seeppai/Final-report_SEEPPAI.pdf</a:t>
            </a:r>
            <a:r>
              <a:rPr lang="en-GB" sz="1100" dirty="0"/>
              <a:t> </a:t>
            </a:r>
            <a:r>
              <a:rPr lang="en-US" sz="1100" dirty="0"/>
              <a:t/>
            </a:r>
            <a:br>
              <a:rPr lang="en-US" sz="1100" dirty="0"/>
            </a:br>
            <a:r>
              <a:rPr lang="en-US" sz="1100" dirty="0" smtClean="0"/>
              <a:t>Software </a:t>
            </a:r>
            <a:r>
              <a:rPr lang="en-US" sz="1100" dirty="0"/>
              <a:t>Engineering Institute, Carnegie Mellon University. Capability Maturity Model Integration (CMMI) </a:t>
            </a:r>
            <a:r>
              <a:rPr lang="en-US" sz="1100" u="sng" dirty="0">
                <a:hlinkClick r:id="rId8"/>
              </a:rPr>
              <a:t>http://www.sei.cmu.edu/cmmi/</a:t>
            </a:r>
            <a:r>
              <a:rPr lang="en-US" sz="1100" dirty="0"/>
              <a:t> </a:t>
            </a:r>
            <a:endParaRPr lang="en-GB" sz="1100" dirty="0"/>
          </a:p>
          <a:p>
            <a:pPr marL="0" indent="0">
              <a:buNone/>
            </a:pPr>
            <a:r>
              <a:rPr lang="en-US" sz="1100" dirty="0"/>
              <a:t>Tennant, P. and Rowell, G. (2010) </a:t>
            </a:r>
            <a:r>
              <a:rPr lang="en-US" sz="1100" i="1" dirty="0"/>
              <a:t>Benchmark Plagiarism Tariff for the Application of Penalties for Student Plagiarism and the Penalties Applied</a:t>
            </a:r>
            <a:r>
              <a:rPr lang="en-US" sz="1100" dirty="0"/>
              <a:t>. UK: Plagiarismadvice.org </a:t>
            </a:r>
            <a:endParaRPr lang="en-GB" sz="1100" dirty="0"/>
          </a:p>
          <a:p>
            <a:pPr marL="0" indent="0">
              <a:buNone/>
            </a:pPr>
            <a:r>
              <a:rPr lang="en-US" sz="1100" dirty="0"/>
              <a:t>Tennant, P. and Duggan, F. (2008) </a:t>
            </a:r>
            <a:r>
              <a:rPr lang="en-US" sz="1100" i="1" dirty="0"/>
              <a:t>Academic Misconduct Benchmarking Research Project: Part 2. The Recorded Incidence of Student Plagiarism and the Penalties Applied</a:t>
            </a:r>
            <a:r>
              <a:rPr lang="en-US" sz="1100" dirty="0"/>
              <a:t>. UK: The Higher Education Academy and JISC </a:t>
            </a:r>
            <a:endParaRPr lang="en-GB" sz="1100" dirty="0"/>
          </a:p>
          <a:p>
            <a:pPr marL="0" indent="0">
              <a:buNone/>
            </a:pPr>
            <a:r>
              <a:rPr lang="en-GB" sz="1100" dirty="0"/>
              <a:t>Transparency International (2013) Global Corruption report on: Education. </a:t>
            </a:r>
            <a:r>
              <a:rPr lang="en-GB" sz="1100" u="sng" dirty="0">
                <a:hlinkClick r:id="rId9"/>
              </a:rPr>
              <a:t>http://www.transparency.org/gcr_education</a:t>
            </a:r>
            <a:r>
              <a:rPr lang="en-GB" sz="1100" dirty="0"/>
              <a:t> </a:t>
            </a:r>
            <a:br>
              <a:rPr lang="en-GB" sz="1100" dirty="0"/>
            </a:br>
            <a:endParaRPr lang="en-GB" dirty="0"/>
          </a:p>
        </p:txBody>
      </p:sp>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254076" y="5711041"/>
            <a:ext cx="889924" cy="1146959"/>
          </a:xfrm>
          <a:prstGeom prst="rect">
            <a:avLst/>
          </a:prstGeom>
        </p:spPr>
      </p:pic>
    </p:spTree>
    <p:extLst>
      <p:ext uri="{BB962C8B-B14F-4D97-AF65-F5344CB8AC3E}">
        <p14:creationId xmlns:p14="http://schemas.microsoft.com/office/powerpoint/2010/main" val="23179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525" y="685800"/>
            <a:ext cx="3749675" cy="731838"/>
          </a:xfrm>
        </p:spPr>
        <p:txBody>
          <a:bodyPr/>
          <a:lstStyle/>
          <a:p>
            <a:r>
              <a:rPr lang="en-GB" dirty="0" smtClean="0"/>
              <a:t>Content</a:t>
            </a:r>
            <a:endParaRPr lang="en-GB" dirty="0"/>
          </a:p>
        </p:txBody>
      </p:sp>
      <p:sp>
        <p:nvSpPr>
          <p:cNvPr id="3" name="Content Placeholder 2"/>
          <p:cNvSpPr>
            <a:spLocks noGrp="1"/>
          </p:cNvSpPr>
          <p:nvPr>
            <p:ph idx="1"/>
          </p:nvPr>
        </p:nvSpPr>
        <p:spPr>
          <a:xfrm>
            <a:off x="457200" y="1676400"/>
            <a:ext cx="8229600" cy="4006362"/>
          </a:xfrm>
        </p:spPr>
        <p:txBody>
          <a:bodyPr/>
          <a:lstStyle/>
          <a:p>
            <a:r>
              <a:rPr lang="en-GB" dirty="0" smtClean="0"/>
              <a:t>The importance of Integrity in Education and Research</a:t>
            </a:r>
          </a:p>
          <a:p>
            <a:r>
              <a:rPr lang="en-GB" dirty="0" smtClean="0"/>
              <a:t>Developing a strategy for institutional integrity</a:t>
            </a:r>
          </a:p>
          <a:p>
            <a:r>
              <a:rPr lang="en-GB" dirty="0" smtClean="0"/>
              <a:t>Characteristics of an effective strategy</a:t>
            </a:r>
          </a:p>
          <a:p>
            <a:r>
              <a:rPr lang="en-GB" dirty="0" smtClean="0"/>
              <a:t>Recommendations for action in Slovenia</a:t>
            </a:r>
          </a:p>
        </p:txBody>
      </p:sp>
      <p:pic>
        <p:nvPicPr>
          <p:cNvPr id="4" name="Picture 12" descr="logo.jpg"/>
          <p:cNvPicPr>
            <a:picLocks noChangeAspect="1"/>
          </p:cNvPicPr>
          <p:nvPr/>
        </p:nvPicPr>
        <p:blipFill>
          <a:blip r:embed="rId2"/>
          <a:srcRect/>
          <a:stretch>
            <a:fillRect/>
          </a:stretch>
        </p:blipFill>
        <p:spPr bwMode="auto">
          <a:xfrm>
            <a:off x="7498862" y="5682762"/>
            <a:ext cx="1651000" cy="1143000"/>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7430531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228600" y="457200"/>
            <a:ext cx="8382000" cy="990600"/>
          </a:xfrm>
        </p:spPr>
        <p:txBody>
          <a:bodyPr/>
          <a:lstStyle/>
          <a:p>
            <a:pPr eaLnBrk="1" hangingPunct="1"/>
            <a:r>
              <a:rPr lang="en-GB" sz="3200" dirty="0" smtClean="0"/>
              <a:t>Comparison of institutional profiles AIMM</a:t>
            </a:r>
          </a:p>
        </p:txBody>
      </p:sp>
      <p:graphicFrame>
        <p:nvGraphicFramePr>
          <p:cNvPr id="7" name="Chart 6"/>
          <p:cNvGraphicFramePr>
            <a:graphicFrameLocks/>
          </p:cNvGraphicFramePr>
          <p:nvPr>
            <p:extLst>
              <p:ext uri="{D42A27DB-BD31-4B8C-83A1-F6EECF244321}">
                <p14:modId xmlns:p14="http://schemas.microsoft.com/office/powerpoint/2010/main" val="2053881982"/>
              </p:ext>
            </p:extLst>
          </p:nvPr>
        </p:nvGraphicFramePr>
        <p:xfrm>
          <a:off x="990600" y="2057400"/>
          <a:ext cx="6477000" cy="3733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85800" y="457200"/>
            <a:ext cx="7680325" cy="990600"/>
          </a:xfrm>
        </p:spPr>
        <p:txBody>
          <a:bodyPr/>
          <a:lstStyle/>
          <a:p>
            <a:pPr algn="ctr" eaLnBrk="1" hangingPunct="1"/>
            <a:r>
              <a:rPr lang="en-GB" sz="3200" dirty="0" smtClean="0"/>
              <a:t>AIMM Institution 136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7351008"/>
              </p:ext>
            </p:extLst>
          </p:nvPr>
        </p:nvGraphicFramePr>
        <p:xfrm>
          <a:off x="1447800" y="1447800"/>
          <a:ext cx="66294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153400" cy="1295400"/>
          </a:xfrm>
        </p:spPr>
        <p:txBody>
          <a:bodyPr/>
          <a:lstStyle/>
          <a:p>
            <a:r>
              <a:rPr lang="en-GB" dirty="0"/>
              <a:t>The importance of Integrity in Education and Research</a:t>
            </a:r>
          </a:p>
        </p:txBody>
      </p:sp>
      <p:sp>
        <p:nvSpPr>
          <p:cNvPr id="3" name="Content Placeholder 2"/>
          <p:cNvSpPr>
            <a:spLocks noGrp="1"/>
          </p:cNvSpPr>
          <p:nvPr>
            <p:ph idx="1"/>
          </p:nvPr>
        </p:nvSpPr>
        <p:spPr>
          <a:xfrm>
            <a:off x="228600" y="2438400"/>
            <a:ext cx="8229600" cy="4006362"/>
          </a:xfrm>
        </p:spPr>
        <p:txBody>
          <a:bodyPr/>
          <a:lstStyle/>
          <a:p>
            <a:r>
              <a:rPr lang="en-GB" dirty="0" smtClean="0"/>
              <a:t>“Corruption </a:t>
            </a:r>
            <a:r>
              <a:rPr lang="en-GB" dirty="0"/>
              <a:t>in education is particularly harmful in that it normalises and breeds a </a:t>
            </a:r>
            <a:r>
              <a:rPr lang="en-GB" dirty="0" smtClean="0"/>
              <a:t>social acceptance </a:t>
            </a:r>
            <a:r>
              <a:rPr lang="en-GB" dirty="0"/>
              <a:t>of corruption at the earliest age</a:t>
            </a:r>
            <a:r>
              <a:rPr lang="en-GB" dirty="0" smtClean="0"/>
              <a:t>.” </a:t>
            </a:r>
            <a:r>
              <a:rPr lang="en-GB" sz="1200" dirty="0" smtClean="0"/>
              <a:t>(Transparency International 2013, Executive Summary)</a:t>
            </a:r>
          </a:p>
          <a:p>
            <a:r>
              <a:rPr lang="en-GB" dirty="0" smtClean="0"/>
              <a:t>A robust, respected higher education sector is essential for national growth and development on the world stage</a:t>
            </a:r>
          </a:p>
        </p:txBody>
      </p:sp>
      <p:pic>
        <p:nvPicPr>
          <p:cNvPr id="4" name="Picture 12" descr="logo.jpg"/>
          <p:cNvPicPr>
            <a:picLocks noChangeAspect="1"/>
          </p:cNvPicPr>
          <p:nvPr/>
        </p:nvPicPr>
        <p:blipFill>
          <a:blip r:embed="rId2"/>
          <a:srcRect/>
          <a:stretch>
            <a:fillRect/>
          </a:stretch>
        </p:blipFill>
        <p:spPr bwMode="auto">
          <a:xfrm>
            <a:off x="7498862" y="5682762"/>
            <a:ext cx="1651000" cy="1143000"/>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1955527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53400" cy="1295400"/>
          </a:xfrm>
        </p:spPr>
        <p:txBody>
          <a:bodyPr/>
          <a:lstStyle/>
          <a:p>
            <a:r>
              <a:rPr lang="en-GB" dirty="0" smtClean="0"/>
              <a:t>Academic Integrity </a:t>
            </a:r>
            <a:r>
              <a:rPr lang="en-GB" dirty="0"/>
              <a:t>in </a:t>
            </a:r>
            <a:r>
              <a:rPr lang="en-GB" dirty="0" smtClean="0"/>
              <a:t>Slovenia</a:t>
            </a:r>
            <a:endParaRPr lang="en-GB" dirty="0"/>
          </a:p>
        </p:txBody>
      </p:sp>
      <p:sp>
        <p:nvSpPr>
          <p:cNvPr id="3" name="Content Placeholder 2"/>
          <p:cNvSpPr>
            <a:spLocks noGrp="1"/>
          </p:cNvSpPr>
          <p:nvPr>
            <p:ph idx="1"/>
          </p:nvPr>
        </p:nvSpPr>
        <p:spPr>
          <a:xfrm>
            <a:off x="35169" y="1905000"/>
            <a:ext cx="8229600" cy="4006362"/>
          </a:xfrm>
        </p:spPr>
        <p:txBody>
          <a:bodyPr/>
          <a:lstStyle/>
          <a:p>
            <a:r>
              <a:rPr lang="en-GB" dirty="0" smtClean="0"/>
              <a:t>Slovenia is rated 31</a:t>
            </a:r>
            <a:r>
              <a:rPr lang="en-GB" baseline="30000" dirty="0" smtClean="0"/>
              <a:t>st</a:t>
            </a:r>
            <a:r>
              <a:rPr lang="en-GB" dirty="0" smtClean="0"/>
              <a:t> from 176 countries in the 2016 Corruption Perception Index, well above all neighbouring countries other </a:t>
            </a:r>
            <a:r>
              <a:rPr lang="en-GB" dirty="0"/>
              <a:t>than Austria </a:t>
            </a:r>
            <a:r>
              <a:rPr lang="en-GB" sz="1200" dirty="0"/>
              <a:t>(Transparency International 2016)</a:t>
            </a:r>
          </a:p>
          <a:p>
            <a:r>
              <a:rPr lang="en-GB" dirty="0" smtClean="0"/>
              <a:t>However research suggests that academic integrity within higher education institutions focuses on graduate education, with less concern for undergraduate students </a:t>
            </a:r>
            <a:r>
              <a:rPr lang="en-GB" sz="1200" dirty="0" smtClean="0"/>
              <a:t>(</a:t>
            </a:r>
            <a:r>
              <a:rPr lang="en-GB" sz="1200" dirty="0" err="1"/>
              <a:t>K</a:t>
            </a:r>
            <a:r>
              <a:rPr lang="en-GB" sz="1200" dirty="0" err="1" smtClean="0"/>
              <a:t>okkinaki</a:t>
            </a:r>
            <a:r>
              <a:rPr lang="en-GB" sz="1200" dirty="0" smtClean="0"/>
              <a:t> 2013)</a:t>
            </a:r>
          </a:p>
        </p:txBody>
      </p:sp>
      <p:pic>
        <p:nvPicPr>
          <p:cNvPr id="4" name="Picture 12" descr="logo.jpg"/>
          <p:cNvPicPr>
            <a:picLocks noChangeAspect="1"/>
          </p:cNvPicPr>
          <p:nvPr/>
        </p:nvPicPr>
        <p:blipFill>
          <a:blip r:embed="rId2"/>
          <a:srcRect/>
          <a:stretch>
            <a:fillRect/>
          </a:stretch>
        </p:blipFill>
        <p:spPr bwMode="auto">
          <a:xfrm>
            <a:off x="7498862" y="5682762"/>
            <a:ext cx="1651000" cy="1143000"/>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3133007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8" y="304800"/>
            <a:ext cx="8620792" cy="1066800"/>
          </a:xfrm>
        </p:spPr>
        <p:txBody>
          <a:bodyPr/>
          <a:lstStyle/>
          <a:p>
            <a:r>
              <a:rPr lang="en-GB" dirty="0" smtClean="0"/>
              <a:t>Evidence from IPPHEAE &amp; SEEPPAI</a:t>
            </a:r>
            <a:endParaRPr lang="en-GB" dirty="0"/>
          </a:p>
        </p:txBody>
      </p:sp>
      <p:sp>
        <p:nvSpPr>
          <p:cNvPr id="5" name="TextBox 4"/>
          <p:cNvSpPr txBox="1"/>
          <p:nvPr/>
        </p:nvSpPr>
        <p:spPr>
          <a:xfrm>
            <a:off x="381000" y="5486400"/>
            <a:ext cx="8538730" cy="646331"/>
          </a:xfrm>
          <a:prstGeom prst="rect">
            <a:avLst/>
          </a:prstGeom>
          <a:noFill/>
        </p:spPr>
        <p:txBody>
          <a:bodyPr wrap="square" rtlCol="0">
            <a:spAutoFit/>
          </a:bodyPr>
          <a:lstStyle/>
          <a:p>
            <a:r>
              <a:rPr lang="en-GB" dirty="0" smtClean="0"/>
              <a:t>COMPARISON OF ACADEMIC INTEGRITY POLICIES IN 33 COUNTRIES</a:t>
            </a:r>
          </a:p>
          <a:p>
            <a:r>
              <a:rPr lang="en-GB" dirty="0" smtClean="0"/>
              <a:t>Based on ~5800 survey responses (</a:t>
            </a:r>
            <a:r>
              <a:rPr lang="en-GB" dirty="0" err="1" smtClean="0"/>
              <a:t>CoE</a:t>
            </a:r>
            <a:r>
              <a:rPr lang="en-GB" dirty="0" smtClean="0"/>
              <a:t> SEEPPAI report 2017, AIMM)</a:t>
            </a:r>
            <a:endParaRPr lang="en-GB" dirty="0"/>
          </a:p>
        </p:txBody>
      </p:sp>
      <p:graphicFrame>
        <p:nvGraphicFramePr>
          <p:cNvPr id="6" name="Chart 5"/>
          <p:cNvGraphicFramePr/>
          <p:nvPr>
            <p:extLst>
              <p:ext uri="{D42A27DB-BD31-4B8C-83A1-F6EECF244321}">
                <p14:modId xmlns:p14="http://schemas.microsoft.com/office/powerpoint/2010/main" val="1297246871"/>
              </p:ext>
            </p:extLst>
          </p:nvPr>
        </p:nvGraphicFramePr>
        <p:xfrm>
          <a:off x="255587" y="1564640"/>
          <a:ext cx="8632825" cy="3728720"/>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3085584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2" descr="logo.jpg"/>
          <p:cNvPicPr>
            <a:picLocks noChangeAspect="1"/>
          </p:cNvPicPr>
          <p:nvPr/>
        </p:nvPicPr>
        <p:blipFill>
          <a:blip r:embed="rId2"/>
          <a:srcRect/>
          <a:stretch>
            <a:fillRect/>
          </a:stretch>
        </p:blipFill>
        <p:spPr bwMode="auto">
          <a:xfrm>
            <a:off x="7086600" y="5410200"/>
            <a:ext cx="1651000" cy="1143000"/>
          </a:xfrm>
          <a:prstGeom prst="rect">
            <a:avLst/>
          </a:prstGeom>
          <a:noFill/>
          <a:ln w="9525">
            <a:noFill/>
            <a:miter lim="800000"/>
            <a:headEnd/>
            <a:tailEnd/>
          </a:ln>
        </p:spPr>
      </p:pic>
      <p:graphicFrame>
        <p:nvGraphicFramePr>
          <p:cNvPr id="4" name="Chart 3"/>
          <p:cNvGraphicFramePr/>
          <p:nvPr>
            <p:extLst>
              <p:ext uri="{D42A27DB-BD31-4B8C-83A1-F6EECF244321}">
                <p14:modId xmlns:p14="http://schemas.microsoft.com/office/powerpoint/2010/main" val="1193552577"/>
              </p:ext>
            </p:extLst>
          </p:nvPr>
        </p:nvGraphicFramePr>
        <p:xfrm>
          <a:off x="1524000" y="1500554"/>
          <a:ext cx="6095999" cy="388620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929569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20000" cy="990600"/>
          </a:xfrm>
        </p:spPr>
        <p:txBody>
          <a:bodyPr/>
          <a:lstStyle/>
          <a:p>
            <a:r>
              <a:rPr lang="en-GB" dirty="0" smtClean="0"/>
              <a:t>Slovenia:</a:t>
            </a:r>
            <a:endParaRPr lang="en-GB" dirty="0"/>
          </a:p>
        </p:txBody>
      </p:sp>
      <p:sp>
        <p:nvSpPr>
          <p:cNvPr id="3" name="Content Placeholder 2"/>
          <p:cNvSpPr>
            <a:spLocks noGrp="1"/>
          </p:cNvSpPr>
          <p:nvPr>
            <p:ph idx="1"/>
          </p:nvPr>
        </p:nvSpPr>
        <p:spPr>
          <a:xfrm>
            <a:off x="609600" y="1828800"/>
            <a:ext cx="7620000" cy="3352800"/>
          </a:xfrm>
        </p:spPr>
        <p:txBody>
          <a:bodyPr/>
          <a:lstStyle/>
          <a:p>
            <a:r>
              <a:rPr lang="en-GB" sz="2000" dirty="0"/>
              <a:t>Overall AIMM score 14.53/36, ranking 11</a:t>
            </a:r>
            <a:r>
              <a:rPr lang="en-GB" sz="2000" baseline="30000" dirty="0"/>
              <a:t>th</a:t>
            </a:r>
            <a:r>
              <a:rPr lang="en-GB" sz="2000" dirty="0"/>
              <a:t> out of the 27 countries </a:t>
            </a:r>
            <a:r>
              <a:rPr lang="en-GB" sz="2000" dirty="0" smtClean="0"/>
              <a:t>surveyed (2014)</a:t>
            </a:r>
          </a:p>
          <a:p>
            <a:r>
              <a:rPr lang="en-GB" sz="2000" dirty="0" smtClean="0"/>
              <a:t>Ranking 11</a:t>
            </a:r>
            <a:r>
              <a:rPr lang="en-GB" sz="2000" baseline="30000" dirty="0" smtClean="0"/>
              <a:t>th</a:t>
            </a:r>
            <a:r>
              <a:rPr lang="en-GB" sz="2000" dirty="0" smtClean="0"/>
              <a:t> from 33 countries surveyed (2017)</a:t>
            </a:r>
          </a:p>
          <a:p>
            <a:r>
              <a:rPr lang="en-GB" sz="2000" dirty="0"/>
              <a:t>Almost all the </a:t>
            </a:r>
            <a:r>
              <a:rPr lang="en-GB" sz="2000" dirty="0" smtClean="0"/>
              <a:t>Slovenia responses (from 38 </a:t>
            </a:r>
            <a:r>
              <a:rPr lang="en-GB" sz="2000" dirty="0"/>
              <a:t>students, 2 teachers and </a:t>
            </a:r>
            <a:r>
              <a:rPr lang="en-GB" sz="2000" dirty="0" smtClean="0"/>
              <a:t>2 interviews), </a:t>
            </a:r>
            <a:r>
              <a:rPr lang="en-GB" sz="2000" dirty="0"/>
              <a:t>came from one institution.  The evidence from wider discussions with other institutions in Slovenia suggests that the policies and systems in the surveyed institution are </a:t>
            </a:r>
            <a:r>
              <a:rPr lang="en-GB" sz="2000" dirty="0" smtClean="0"/>
              <a:t>more </a:t>
            </a:r>
            <a:r>
              <a:rPr lang="en-GB" sz="2000" dirty="0"/>
              <a:t>mature than those in other HEIs in </a:t>
            </a:r>
            <a:r>
              <a:rPr lang="en-GB" sz="2000" dirty="0" smtClean="0"/>
              <a:t>Slovenia (collected 2012-13).  </a:t>
            </a:r>
            <a:endParaRPr lang="en-GB" sz="2000" dirty="0"/>
          </a:p>
          <a:p>
            <a:endParaRPr lang="en-GB" sz="2000" dirty="0" smtClean="0"/>
          </a:p>
          <a:p>
            <a:pPr marL="0" indent="0">
              <a:buNone/>
            </a:pPr>
            <a:endParaRPr lang="en-GB" sz="2000" dirty="0" smtClean="0"/>
          </a:p>
          <a:p>
            <a:pPr marL="0" indent="0">
              <a:buNone/>
            </a:pPr>
            <a:endParaRPr lang="en-GB" sz="2000" dirty="0"/>
          </a:p>
        </p:txBody>
      </p:sp>
      <p:pic>
        <p:nvPicPr>
          <p:cNvPr id="4" name="Picture 12" descr="logo.jpg"/>
          <p:cNvPicPr>
            <a:picLocks noChangeAspect="1"/>
          </p:cNvPicPr>
          <p:nvPr/>
        </p:nvPicPr>
        <p:blipFill>
          <a:blip r:embed="rId2"/>
          <a:srcRect/>
          <a:stretch>
            <a:fillRect/>
          </a:stretch>
        </p:blipFill>
        <p:spPr bwMode="auto">
          <a:xfrm>
            <a:off x="7086600" y="5410200"/>
            <a:ext cx="1651000" cy="1143000"/>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121598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077200" cy="990600"/>
          </a:xfrm>
        </p:spPr>
        <p:txBody>
          <a:bodyPr/>
          <a:lstStyle/>
          <a:p>
            <a:r>
              <a:rPr lang="en-GB" dirty="0" smtClean="0"/>
              <a:t>Slovenia: strengths, opportunities</a:t>
            </a:r>
            <a:endParaRPr lang="en-GB" dirty="0"/>
          </a:p>
        </p:txBody>
      </p:sp>
      <p:sp>
        <p:nvSpPr>
          <p:cNvPr id="3" name="Content Placeholder 2"/>
          <p:cNvSpPr>
            <a:spLocks noGrp="1"/>
          </p:cNvSpPr>
          <p:nvPr>
            <p:ph idx="1"/>
          </p:nvPr>
        </p:nvSpPr>
        <p:spPr>
          <a:xfrm>
            <a:off x="533400" y="1981200"/>
            <a:ext cx="7620000" cy="1371600"/>
          </a:xfrm>
        </p:spPr>
        <p:txBody>
          <a:bodyPr/>
          <a:lstStyle/>
          <a:p>
            <a:pPr lvl="0"/>
            <a:r>
              <a:rPr lang="en-GB" sz="2000" dirty="0"/>
              <a:t>Implementation of an institutional system in one university for using a software tool to aid the detection of plagiarism and as a deterrent.</a:t>
            </a:r>
          </a:p>
          <a:p>
            <a:pPr marL="0" indent="0">
              <a:buNone/>
            </a:pPr>
            <a:endParaRPr lang="en-GB" sz="2000" dirty="0" smtClean="0"/>
          </a:p>
          <a:p>
            <a:pPr marL="0" indent="0">
              <a:buNone/>
            </a:pPr>
            <a:endParaRPr lang="en-GB" sz="2000" dirty="0" smtClean="0"/>
          </a:p>
          <a:p>
            <a:pPr marL="0" indent="0">
              <a:buNone/>
            </a:pPr>
            <a:endParaRPr lang="en-GB" sz="2000" dirty="0"/>
          </a:p>
        </p:txBody>
      </p:sp>
      <p:pic>
        <p:nvPicPr>
          <p:cNvPr id="4" name="Picture 12" descr="logo.jpg"/>
          <p:cNvPicPr>
            <a:picLocks noChangeAspect="1"/>
          </p:cNvPicPr>
          <p:nvPr/>
        </p:nvPicPr>
        <p:blipFill>
          <a:blip r:embed="rId2"/>
          <a:srcRect/>
          <a:stretch>
            <a:fillRect/>
          </a:stretch>
        </p:blipFill>
        <p:spPr bwMode="auto">
          <a:xfrm>
            <a:off x="7086600" y="5410200"/>
            <a:ext cx="1651000" cy="1143000"/>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105767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990600"/>
          </a:xfrm>
        </p:spPr>
        <p:txBody>
          <a:bodyPr/>
          <a:lstStyle/>
          <a:p>
            <a:r>
              <a:rPr lang="en-GB" dirty="0" smtClean="0"/>
              <a:t>Slovenia: weaknesses, threats</a:t>
            </a:r>
            <a:endParaRPr lang="en-GB" dirty="0"/>
          </a:p>
        </p:txBody>
      </p:sp>
      <p:sp>
        <p:nvSpPr>
          <p:cNvPr id="3" name="Content Placeholder 2"/>
          <p:cNvSpPr>
            <a:spLocks noGrp="1"/>
          </p:cNvSpPr>
          <p:nvPr>
            <p:ph idx="1"/>
          </p:nvPr>
        </p:nvSpPr>
        <p:spPr>
          <a:xfrm>
            <a:off x="685800" y="1447800"/>
            <a:ext cx="7620000" cy="4648200"/>
          </a:xfrm>
        </p:spPr>
        <p:txBody>
          <a:bodyPr/>
          <a:lstStyle/>
          <a:p>
            <a:pPr marL="0" indent="0">
              <a:buNone/>
            </a:pPr>
            <a:endParaRPr lang="en-GB" sz="2000" dirty="0" smtClean="0"/>
          </a:p>
          <a:p>
            <a:pPr lvl="0"/>
            <a:r>
              <a:rPr lang="en-GB" sz="2000" dirty="0"/>
              <a:t>Lack of transparency and oversight for assessment practices potentially affecting academic quality and standards</a:t>
            </a:r>
          </a:p>
          <a:p>
            <a:pPr lvl="0"/>
            <a:r>
              <a:rPr lang="en-GB" sz="2000" dirty="0"/>
              <a:t>Most HE institutions in Slovenia have no specific policies or measures for either detecting or deterring student plagiarism </a:t>
            </a:r>
          </a:p>
          <a:p>
            <a:pPr lvl="0"/>
            <a:r>
              <a:rPr lang="en-GB" sz="2000" dirty="0"/>
              <a:t>Penalties for plagiarism and academic dishonesty are not proportional to the offence</a:t>
            </a:r>
          </a:p>
          <a:p>
            <a:pPr lvl="0"/>
            <a:r>
              <a:rPr lang="en-GB" sz="2000" dirty="0"/>
              <a:t>Inability of students and teachers to recognise clear cases of plagiarism</a:t>
            </a:r>
          </a:p>
          <a:p>
            <a:pPr marL="0" indent="0">
              <a:buNone/>
            </a:pPr>
            <a:endParaRPr lang="en-GB" sz="2000" dirty="0" smtClean="0"/>
          </a:p>
          <a:p>
            <a:pPr marL="0" indent="0">
              <a:buNone/>
            </a:pPr>
            <a:endParaRPr lang="en-GB" sz="2000" dirty="0"/>
          </a:p>
        </p:txBody>
      </p:sp>
      <p:pic>
        <p:nvPicPr>
          <p:cNvPr id="4" name="Picture 12" descr="logo.jpg"/>
          <p:cNvPicPr>
            <a:picLocks noChangeAspect="1"/>
          </p:cNvPicPr>
          <p:nvPr/>
        </p:nvPicPr>
        <p:blipFill>
          <a:blip r:embed="rId2"/>
          <a:srcRect/>
          <a:stretch>
            <a:fillRect/>
          </a:stretch>
        </p:blipFill>
        <p:spPr bwMode="auto">
          <a:xfrm>
            <a:off x="7086600" y="5410200"/>
            <a:ext cx="1651000" cy="1143000"/>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5477" y="-14653"/>
            <a:ext cx="1118523" cy="1441584"/>
          </a:xfrm>
          <a:prstGeom prst="rect">
            <a:avLst/>
          </a:prstGeom>
        </p:spPr>
      </p:pic>
    </p:spTree>
    <p:extLst>
      <p:ext uri="{BB962C8B-B14F-4D97-AF65-F5344CB8AC3E}">
        <p14:creationId xmlns:p14="http://schemas.microsoft.com/office/powerpoint/2010/main" val="2946044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125862E981A94086BCBCBCEB175BF3" ma:contentTypeVersion="6" ma:contentTypeDescription="Create a new document." ma:contentTypeScope="" ma:versionID="b368877d40990b174a1f49e4abcafd9c">
  <xsd:schema xmlns:xsd="http://www.w3.org/2001/XMLSchema" xmlns:xs="http://www.w3.org/2001/XMLSchema" xmlns:p="http://schemas.microsoft.com/office/2006/metadata/properties" xmlns:ns2="dbd5be3d-4e4a-461b-adc3-7ff16e699333" xmlns:ns3="b84d056f-7028-4677-8868-c2895addd7b4" xmlns:ns4="429b9d83-c97a-477d-8701-b25f971feec7" targetNamespace="http://schemas.microsoft.com/office/2006/metadata/properties" ma:root="true" ma:fieldsID="71dfcac56c7aa750a768018e0eafc7d3" ns2:_="" ns3:_="" ns4:_="">
    <xsd:import namespace="dbd5be3d-4e4a-461b-adc3-7ff16e699333"/>
    <xsd:import namespace="b84d056f-7028-4677-8868-c2895addd7b4"/>
    <xsd:import namespace="429b9d83-c97a-477d-8701-b25f971feec7"/>
    <xsd:element name="properties">
      <xsd:complexType>
        <xsd:sequence>
          <xsd:element name="documentManagement">
            <xsd:complexType>
              <xsd:all>
                <xsd:element ref="ns2:SharedWithUsers" minOccurs="0"/>
                <xsd:element ref="ns3:SharedWithDetails" minOccurs="0"/>
                <xsd:element ref="ns4:MediaServiceMetadata" minOccurs="0"/>
                <xsd:element ref="ns4:MediaServiceFastMetadata" minOccurs="0"/>
                <xsd:element ref="ns4:MediaServiceDateTaken" minOccurs="0"/>
                <xsd:element ref="ns4: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d5be3d-4e4a-461b-adc3-7ff16e69933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84d056f-7028-4677-8868-c2895addd7b4" elementFormDefault="qualified">
    <xsd:import namespace="http://schemas.microsoft.com/office/2006/documentManagement/types"/>
    <xsd:import namespace="http://schemas.microsoft.com/office/infopath/2007/PartnerControls"/>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29b9d83-c97a-477d-8701-b25f971feec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6ABE7C-2D05-4F9B-A0BD-0F466C29CC62}"/>
</file>

<file path=customXml/itemProps2.xml><?xml version="1.0" encoding="utf-8"?>
<ds:datastoreItem xmlns:ds="http://schemas.openxmlformats.org/officeDocument/2006/customXml" ds:itemID="{AE30410A-0D5F-4485-8E4C-ECB232702759}"/>
</file>

<file path=customXml/itemProps3.xml><?xml version="1.0" encoding="utf-8"?>
<ds:datastoreItem xmlns:ds="http://schemas.openxmlformats.org/officeDocument/2006/customXml" ds:itemID="{2CA6CC45-43CF-4AB9-A118-716B081944DA}"/>
</file>

<file path=docProps/app.xml><?xml version="1.0" encoding="utf-8"?>
<Properties xmlns="http://schemas.openxmlformats.org/officeDocument/2006/extended-properties" xmlns:vt="http://schemas.openxmlformats.org/officeDocument/2006/docPropsVTypes">
  <Template/>
  <TotalTime>5868</TotalTime>
  <Words>1202</Words>
  <Application>Microsoft Office PowerPoint</Application>
  <PresentationFormat>On-screen Show (4:3)</PresentationFormat>
  <Paragraphs>115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Strategies for Enhancing Academic Integrity</vt:lpstr>
      <vt:lpstr>Content</vt:lpstr>
      <vt:lpstr>The importance of Integrity in Education and Research</vt:lpstr>
      <vt:lpstr>Academic Integrity in Slovenia</vt:lpstr>
      <vt:lpstr>Evidence from IPPHEAE &amp; SEEPPAI</vt:lpstr>
      <vt:lpstr>PowerPoint Presentation</vt:lpstr>
      <vt:lpstr>Slovenia:</vt:lpstr>
      <vt:lpstr>Slovenia: strengths, opportunities</vt:lpstr>
      <vt:lpstr>Slovenia: weaknesses, threats</vt:lpstr>
      <vt:lpstr>Developing a strategy for institutional integrity</vt:lpstr>
      <vt:lpstr>Characteristics of an effective strategy Scorecard for Academic Integrity Development</vt:lpstr>
      <vt:lpstr>Priorities Internationally</vt:lpstr>
      <vt:lpstr>Priorities for Slovenia nationally</vt:lpstr>
      <vt:lpstr>Priorities for institutions</vt:lpstr>
      <vt:lpstr>Recommendations for action</vt:lpstr>
      <vt:lpstr>Please contact me for further information. Thanks for your contributions. Questions, feedback?</vt:lpstr>
      <vt:lpstr>Summary of recent research</vt:lpstr>
      <vt:lpstr>Bibliography</vt:lpstr>
      <vt:lpstr>Bibliography</vt:lpstr>
      <vt:lpstr>Comparison of institutional profiles AIMM</vt:lpstr>
      <vt:lpstr>AIMM Institution 136</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Angelika Kokkinaki</dc:creator>
  <cp:lastModifiedBy>Irene</cp:lastModifiedBy>
  <cp:revision>213</cp:revision>
  <dcterms:created xsi:type="dcterms:W3CDTF">2004-11-15T22:46:30Z</dcterms:created>
  <dcterms:modified xsi:type="dcterms:W3CDTF">2017-09-14T04:12:32Z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TC011594401033</vt:lpwstr>
  </property>
  <property fmtid="{D5CDD505-2E9C-101B-9397-08002B2CF9AE}" pid="3" name="ContentTypeId">
    <vt:lpwstr>0x010100AE125862E981A94086BCBCBCEB175BF3</vt:lpwstr>
  </property>
</Properties>
</file>