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8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86" r:id="rId16"/>
    <p:sldId id="274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424" autoAdjust="0"/>
  </p:normalViewPr>
  <p:slideViewPr>
    <p:cSldViewPr snapToGrid="0">
      <p:cViewPr varScale="1">
        <p:scale>
          <a:sx n="84" d="100"/>
          <a:sy n="84" d="100"/>
        </p:scale>
        <p:origin x="-61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1.xml"/><Relationship Id="rId24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F664D-4A3C-1140-9CD6-10A432654D6D}" type="datetimeFigureOut">
              <a:rPr lang="en-US" smtClean="0"/>
              <a:t>08.09.17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5B556-B733-D944-8C77-C84A82E91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EU and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collaboration</a:t>
            </a:r>
            <a:endParaRPr lang="cs-CZ" dirty="0" smtClean="0"/>
          </a:p>
          <a:p>
            <a:r>
              <a:rPr lang="cs-CZ" baseline="0" dirty="0" err="1" smtClean="0"/>
              <a:t>Mentoring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how</a:t>
            </a:r>
            <a:r>
              <a:rPr lang="cs-CZ" baseline="0" dirty="0" smtClean="0"/>
              <a:t> to run </a:t>
            </a:r>
            <a:r>
              <a:rPr lang="cs-CZ" baseline="0" dirty="0" err="1" smtClean="0"/>
              <a:t>projects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once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project</a:t>
            </a:r>
            <a:r>
              <a:rPr lang="cs-CZ" baseline="0" dirty="0" smtClean="0"/>
              <a:t> partner, </a:t>
            </a:r>
            <a:r>
              <a:rPr lang="cs-CZ" baseline="0" dirty="0" err="1" smtClean="0"/>
              <a:t>next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project</a:t>
            </a:r>
            <a:r>
              <a:rPr lang="cs-CZ" baseline="0" dirty="0" smtClean="0"/>
              <a:t> leader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7916-40C0-43FD-838C-B87C60E77A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2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0058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2802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624418" y="981075"/>
            <a:ext cx="1094316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1198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184576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6381329"/>
            <a:ext cx="7775839" cy="2880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fld id="{7EC9ED31-CF37-4BE1-B83C-9DA2080F6FF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395" y="5400263"/>
            <a:ext cx="2271349" cy="13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624418" y="981075"/>
            <a:ext cx="1094316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1198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184576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6381329"/>
            <a:ext cx="7775839" cy="2880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fld id="{7EC9ED31-CF37-4BE1-B83C-9DA2080F6FF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395" y="5400263"/>
            <a:ext cx="2271349" cy="13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9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624418" y="981075"/>
            <a:ext cx="1094316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1198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184576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6381329"/>
            <a:ext cx="7775839" cy="2880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fld id="{7EC9ED31-CF37-4BE1-B83C-9DA2080F6FF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395" y="5400263"/>
            <a:ext cx="2271349" cy="13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7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624418" y="981075"/>
            <a:ext cx="1094316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1198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184576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6381329"/>
            <a:ext cx="7775839" cy="2880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fld id="{7EC9ED31-CF37-4BE1-B83C-9DA2080F6FF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395" y="5400263"/>
            <a:ext cx="2271349" cy="13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624418" y="981075"/>
            <a:ext cx="10943167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11984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184576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8" y="6381329"/>
            <a:ext cx="7775839" cy="2880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fld id="{7EC9ED31-CF37-4BE1-B83C-9DA2080F6FF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395" y="5400263"/>
            <a:ext cx="2271349" cy="13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08.09.17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C827-AFD2-43E2-81E3-EEE6F6D883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20" y="115631"/>
            <a:ext cx="1814326" cy="1640212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0" y="6355073"/>
            <a:ext cx="12188826" cy="3664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2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08.09.17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0BAC827-AFD2-43E2-81E3-EEE6F6D883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ademicintegrity.eu/" TargetMode="External"/><Relationship Id="rId3" Type="http://schemas.openxmlformats.org/officeDocument/2006/relationships/hyperlink" Target="mailto:info@academicintegrity.e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cademicintegrity.eu" TargetMode="External"/><Relationship Id="rId4" Type="http://schemas.openxmlformats.org/officeDocument/2006/relationships/hyperlink" Target="http://www.academicintegrity.e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omas.foltynek@academicintegrity.e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European Network </a:t>
            </a:r>
            <a:br>
              <a:rPr lang="en-US" noProof="0" dirty="0" smtClean="0"/>
            </a:br>
            <a:r>
              <a:rPr lang="en-US" noProof="0" dirty="0" smtClean="0"/>
              <a:t>for Academic Integrity</a:t>
            </a:r>
            <a:endParaRPr lang="en-US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751133"/>
            <a:ext cx="9144000" cy="1655762"/>
          </a:xfrm>
        </p:spPr>
        <p:txBody>
          <a:bodyPr/>
          <a:lstStyle/>
          <a:p>
            <a:r>
              <a:rPr lang="en-US" noProof="0" smtClean="0"/>
              <a:t>Tomáš Foltýnek</a:t>
            </a:r>
          </a:p>
          <a:p>
            <a:r>
              <a:rPr lang="en-US" noProof="0" smtClean="0"/>
              <a:t>Mendel University in Brno</a:t>
            </a:r>
          </a:p>
          <a:p>
            <a:r>
              <a:rPr lang="en-US" noProof="0" smtClean="0"/>
              <a:t>Czech Republic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6096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Web Page &amp; Newsletter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>
                <a:hlinkClick r:id="rId2"/>
              </a:rPr>
              <a:t>www.academicintegrity.eu</a:t>
            </a:r>
            <a:endParaRPr lang="en-US" noProof="0" smtClean="0"/>
          </a:p>
          <a:p>
            <a:r>
              <a:rPr lang="en-US" noProof="0" smtClean="0">
                <a:hlinkClick r:id="rId3"/>
              </a:rPr>
              <a:t>info@academicintegrity.eu</a:t>
            </a:r>
            <a:endParaRPr lang="en-US" noProof="0" smtClean="0"/>
          </a:p>
          <a:p>
            <a:pPr marL="0" indent="0">
              <a:buNone/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693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Annual Conferences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2017 Czechia</a:t>
            </a:r>
          </a:p>
          <a:p>
            <a:r>
              <a:rPr lang="en-US" noProof="0" dirty="0" smtClean="0"/>
              <a:t>2018 Turkey</a:t>
            </a:r>
          </a:p>
          <a:p>
            <a:r>
              <a:rPr lang="en-US" noProof="0" dirty="0" smtClean="0"/>
              <a:t>2019 Lithuania</a:t>
            </a:r>
          </a:p>
          <a:p>
            <a:r>
              <a:rPr lang="en-US" noProof="0" dirty="0" smtClean="0"/>
              <a:t>2020 ??? – to be decided in 2018 in Turkey</a:t>
            </a:r>
          </a:p>
          <a:p>
            <a:r>
              <a:rPr lang="en-US" noProof="0" dirty="0" smtClean="0"/>
              <a:t>2021 ??? – to be decided in 2019 in Lithuania</a:t>
            </a:r>
          </a:p>
          <a:p>
            <a:r>
              <a:rPr lang="en-US" noProof="0" dirty="0" smtClean="0"/>
              <a:t>etc…</a:t>
            </a:r>
          </a:p>
          <a:p>
            <a:endParaRPr lang="en-US" noProof="0" dirty="0" smtClean="0"/>
          </a:p>
          <a:p>
            <a:r>
              <a:rPr lang="en-US" noProof="0" dirty="0" smtClean="0"/>
              <a:t>Place and organizer will be chosen</a:t>
            </a:r>
          </a:p>
          <a:p>
            <a:pPr lvl="1"/>
            <a:r>
              <a:rPr lang="en-US" noProof="0" dirty="0" smtClean="0"/>
              <a:t>2 years in advance</a:t>
            </a:r>
          </a:p>
          <a:p>
            <a:pPr lvl="1"/>
            <a:r>
              <a:rPr lang="en-US" noProof="0" dirty="0" smtClean="0"/>
              <a:t>presentation of candidates</a:t>
            </a:r>
          </a:p>
          <a:p>
            <a:pPr lvl="1"/>
            <a:r>
              <a:rPr lang="en-US" noProof="0" dirty="0" smtClean="0"/>
              <a:t>ENAI members vote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66" y="4209711"/>
            <a:ext cx="3972434" cy="264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566" y="1555316"/>
            <a:ext cx="3972433" cy="263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41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Training events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Open to ENAI members and supporters only</a:t>
            </a:r>
          </a:p>
          <a:p>
            <a:pPr lvl="1"/>
            <a:r>
              <a:rPr lang="en-US" dirty="0" smtClean="0"/>
              <a:t>except the public part</a:t>
            </a:r>
            <a:endParaRPr lang="en-US" noProof="0" dirty="0" smtClean="0"/>
          </a:p>
          <a:p>
            <a:r>
              <a:rPr lang="en-US" noProof="0" dirty="0" smtClean="0"/>
              <a:t>One week in September</a:t>
            </a:r>
          </a:p>
          <a:p>
            <a:r>
              <a:rPr lang="en-US" noProof="0" dirty="0" smtClean="0"/>
              <a:t>Workshops</a:t>
            </a:r>
          </a:p>
          <a:p>
            <a:r>
              <a:rPr lang="en-US" noProof="0" dirty="0" smtClean="0"/>
              <a:t>Development of materials</a:t>
            </a:r>
          </a:p>
          <a:p>
            <a:r>
              <a:rPr lang="en-US" noProof="0" dirty="0" smtClean="0"/>
              <a:t>Working in groups</a:t>
            </a:r>
          </a:p>
          <a:p>
            <a:endParaRPr lang="en-US" noProof="0" dirty="0" smtClean="0"/>
          </a:p>
          <a:p>
            <a:r>
              <a:rPr lang="en-US" noProof="0" dirty="0" smtClean="0"/>
              <a:t>Place and organizer to be announced 1.5 years in advance</a:t>
            </a:r>
          </a:p>
          <a:p>
            <a:r>
              <a:rPr lang="en-US" noProof="0" dirty="0" smtClean="0"/>
              <a:t>Recommended to use Erasmus+ grants</a:t>
            </a:r>
          </a:p>
          <a:p>
            <a:pPr lvl="1"/>
            <a:r>
              <a:rPr lang="en-US" noProof="0" dirty="0" smtClean="0"/>
              <a:t>staff mobility for teaching/training</a:t>
            </a:r>
          </a:p>
          <a:p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383" y="1740808"/>
            <a:ext cx="4806274" cy="3190887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9537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Organization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smtClean="0"/>
              <a:t>Legal entity: Association registered in the Czech Republic</a:t>
            </a:r>
          </a:p>
          <a:p>
            <a:r>
              <a:rPr lang="en-US" noProof="0" smtClean="0"/>
              <a:t>The Board: 5 members with 3 years tenure</a:t>
            </a:r>
          </a:p>
          <a:p>
            <a:pPr lvl="1"/>
            <a:r>
              <a:rPr lang="en-US" noProof="0" smtClean="0"/>
              <a:t>natural persons</a:t>
            </a:r>
          </a:p>
          <a:p>
            <a:pPr lvl="1"/>
            <a:r>
              <a:rPr lang="en-US" noProof="0" smtClean="0"/>
              <a:t>elected by representatives of member institutions</a:t>
            </a:r>
          </a:p>
          <a:p>
            <a:pPr lvl="1"/>
            <a:r>
              <a:rPr lang="en-US" noProof="0" smtClean="0"/>
              <a:t>re-election not limited</a:t>
            </a:r>
          </a:p>
          <a:p>
            <a:r>
              <a:rPr lang="en-US" noProof="0" smtClean="0"/>
              <a:t>President of the Board</a:t>
            </a:r>
          </a:p>
          <a:p>
            <a:pPr lvl="1"/>
            <a:r>
              <a:rPr lang="en-US" noProof="0" smtClean="0"/>
              <a:t>elected by the Board</a:t>
            </a:r>
          </a:p>
          <a:p>
            <a:pPr lvl="1"/>
            <a:r>
              <a:rPr lang="en-US" noProof="0" smtClean="0"/>
              <a:t>legal representative of ENAI</a:t>
            </a:r>
          </a:p>
          <a:p>
            <a:r>
              <a:rPr lang="en-US" noProof="0" smtClean="0"/>
              <a:t>Staff</a:t>
            </a:r>
          </a:p>
          <a:p>
            <a:pPr lvl="1"/>
            <a:r>
              <a:rPr lang="en-US" noProof="0" smtClean="0"/>
              <a:t>administrative staff</a:t>
            </a:r>
          </a:p>
          <a:p>
            <a:pPr lvl="1"/>
            <a:r>
              <a:rPr lang="en-US" noProof="0" smtClean="0"/>
              <a:t>future: executive director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651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Organization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smtClean="0"/>
              <a:t>Auditing group: 3 members with 3 years tenure</a:t>
            </a:r>
          </a:p>
          <a:p>
            <a:pPr lvl="1"/>
            <a:r>
              <a:rPr lang="en-US" noProof="0" smtClean="0"/>
              <a:t>natural persons</a:t>
            </a:r>
          </a:p>
          <a:p>
            <a:pPr lvl="1"/>
            <a:r>
              <a:rPr lang="en-US" noProof="0" smtClean="0"/>
              <a:t>disjoint from the Board</a:t>
            </a:r>
          </a:p>
          <a:p>
            <a:pPr lvl="1"/>
            <a:r>
              <a:rPr lang="en-US" noProof="0" smtClean="0"/>
              <a:t>control authority</a:t>
            </a:r>
          </a:p>
          <a:p>
            <a:r>
              <a:rPr lang="en-US" noProof="0" smtClean="0"/>
              <a:t>Working groups</a:t>
            </a:r>
          </a:p>
          <a:p>
            <a:pPr lvl="1"/>
            <a:r>
              <a:rPr lang="en-US" noProof="0" smtClean="0"/>
              <a:t>established and dissolved by the Board</a:t>
            </a:r>
          </a:p>
          <a:p>
            <a:pPr lvl="1"/>
            <a:r>
              <a:rPr lang="en-US" noProof="0" smtClean="0"/>
              <a:t>responsible for particular activity</a:t>
            </a:r>
          </a:p>
          <a:p>
            <a:pPr lvl="1"/>
            <a:r>
              <a:rPr lang="en-US" noProof="0" smtClean="0"/>
              <a:t>head of working group appointed and dismissed by the Board</a:t>
            </a:r>
          </a:p>
          <a:p>
            <a:r>
              <a:rPr lang="en-US" noProof="0" smtClean="0"/>
              <a:t>Current working groups</a:t>
            </a:r>
          </a:p>
          <a:p>
            <a:pPr lvl="1"/>
            <a:r>
              <a:rPr lang="en-US" noProof="0" smtClean="0"/>
              <a:t>Educational materials</a:t>
            </a:r>
          </a:p>
          <a:p>
            <a:pPr lvl="1"/>
            <a:r>
              <a:rPr lang="en-US" noProof="0" smtClean="0"/>
              <a:t>Cross-sector cooperation</a:t>
            </a:r>
          </a:p>
          <a:p>
            <a:pPr lvl="1"/>
            <a:r>
              <a:rPr lang="en-US" noProof="0" smtClean="0"/>
              <a:t>Handbook for improvements</a:t>
            </a:r>
          </a:p>
          <a:p>
            <a:pPr lvl="1"/>
            <a:endParaRPr lang="en-US" noProof="0" smtClean="0"/>
          </a:p>
          <a:p>
            <a:pPr lvl="1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6476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Board</a:t>
            </a:r>
          </a:p>
          <a:p>
            <a:pPr lvl="1"/>
            <a:r>
              <a:rPr lang="en-US" dirty="0" smtClean="0"/>
              <a:t>Tomáš Foltýnek (president)	(CZ)</a:t>
            </a:r>
          </a:p>
          <a:p>
            <a:pPr lvl="1"/>
            <a:r>
              <a:rPr lang="en-US" dirty="0" smtClean="0"/>
              <a:t>Irene </a:t>
            </a:r>
            <a:r>
              <a:rPr lang="en-US" dirty="0" err="1" smtClean="0"/>
              <a:t>Glendinning</a:t>
            </a:r>
            <a:r>
              <a:rPr lang="en-US" dirty="0" smtClean="0"/>
              <a:t>		(UK)</a:t>
            </a:r>
          </a:p>
          <a:p>
            <a:pPr lvl="1"/>
            <a:r>
              <a:rPr lang="en-US" dirty="0" err="1" smtClean="0"/>
              <a:t>Loreta</a:t>
            </a:r>
            <a:r>
              <a:rPr lang="en-US" dirty="0" smtClean="0"/>
              <a:t> </a:t>
            </a:r>
            <a:r>
              <a:rPr lang="en-US" dirty="0" err="1" smtClean="0"/>
              <a:t>Tauginiene</a:t>
            </a:r>
            <a:r>
              <a:rPr lang="en-US" dirty="0" smtClean="0"/>
              <a:t>		(LT)</a:t>
            </a:r>
          </a:p>
          <a:p>
            <a:pPr lvl="1"/>
            <a:r>
              <a:rPr lang="en-US" dirty="0" err="1" smtClean="0"/>
              <a:t>Salim</a:t>
            </a:r>
            <a:r>
              <a:rPr lang="en-US" dirty="0" smtClean="0"/>
              <a:t> </a:t>
            </a:r>
            <a:r>
              <a:rPr lang="en-US" dirty="0" err="1" smtClean="0"/>
              <a:t>Razi</a:t>
            </a:r>
            <a:r>
              <a:rPr lang="en-US" dirty="0" smtClean="0"/>
              <a:t>			(TR)</a:t>
            </a:r>
          </a:p>
          <a:p>
            <a:pPr lvl="1"/>
            <a:r>
              <a:rPr lang="en-US" dirty="0" smtClean="0"/>
              <a:t>Julius </a:t>
            </a:r>
            <a:r>
              <a:rPr lang="en-US" dirty="0" err="1" smtClean="0"/>
              <a:t>Kravjar</a:t>
            </a:r>
            <a:r>
              <a:rPr lang="en-US" dirty="0" smtClean="0"/>
              <a:t>			(SK)</a:t>
            </a:r>
          </a:p>
          <a:p>
            <a:r>
              <a:rPr lang="en-US" dirty="0" smtClean="0"/>
              <a:t>Auditing group</a:t>
            </a:r>
          </a:p>
          <a:p>
            <a:pPr lvl="1"/>
            <a:r>
              <a:rPr lang="en-US" dirty="0" smtClean="0"/>
              <a:t>Milan </a:t>
            </a:r>
            <a:r>
              <a:rPr lang="en-US" dirty="0" err="1" smtClean="0"/>
              <a:t>Ojsteršek</a:t>
            </a:r>
            <a:r>
              <a:rPr lang="en-US" dirty="0" smtClean="0"/>
              <a:t> (head)		(SI)</a:t>
            </a:r>
          </a:p>
          <a:p>
            <a:pPr lvl="1"/>
            <a:r>
              <a:rPr lang="en-US" dirty="0" smtClean="0"/>
              <a:t>Shiva </a:t>
            </a:r>
            <a:r>
              <a:rPr lang="en-US" dirty="0" err="1" smtClean="0"/>
              <a:t>Sivasubramaniam</a:t>
            </a:r>
            <a:r>
              <a:rPr lang="en-US" dirty="0" smtClean="0"/>
              <a:t>		(UK)</a:t>
            </a:r>
          </a:p>
          <a:p>
            <a:pPr lvl="1"/>
            <a:r>
              <a:rPr lang="en-US" dirty="0" err="1" smtClean="0"/>
              <a:t>Dita</a:t>
            </a:r>
            <a:r>
              <a:rPr lang="en-US" dirty="0" smtClean="0"/>
              <a:t> </a:t>
            </a:r>
            <a:r>
              <a:rPr lang="en-US" dirty="0" err="1" smtClean="0"/>
              <a:t>Dlabolová</a:t>
            </a:r>
            <a:r>
              <a:rPr lang="en-US" dirty="0" smtClean="0"/>
              <a:t>			(CZ)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880" b="18942"/>
          <a:stretch/>
        </p:blipFill>
        <p:spPr>
          <a:xfrm>
            <a:off x="6216363" y="0"/>
            <a:ext cx="5975637" cy="301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169"/>
          <a:stretch/>
        </p:blipFill>
        <p:spPr>
          <a:xfrm>
            <a:off x="6215519" y="3010742"/>
            <a:ext cx="5976482" cy="384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81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Membership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Members: legal entities engaged in educational activities</a:t>
            </a:r>
          </a:p>
          <a:p>
            <a:pPr lvl="1"/>
            <a:r>
              <a:rPr lang="en-US" noProof="0" smtClean="0"/>
              <a:t>Each member institution appoints a representative</a:t>
            </a:r>
          </a:p>
          <a:p>
            <a:r>
              <a:rPr lang="en-US" noProof="0" smtClean="0"/>
              <a:t>Supporters: individuals</a:t>
            </a:r>
          </a:p>
          <a:p>
            <a:endParaRPr lang="en-US" noProof="0" smtClean="0"/>
          </a:p>
          <a:p>
            <a:r>
              <a:rPr lang="en-US" noProof="0" smtClean="0"/>
              <a:t>How to become a member</a:t>
            </a:r>
          </a:p>
          <a:p>
            <a:pPr lvl="1"/>
            <a:r>
              <a:rPr lang="en-US" noProof="0" smtClean="0"/>
              <a:t>filling the application form</a:t>
            </a:r>
          </a:p>
          <a:p>
            <a:pPr lvl="1"/>
            <a:r>
              <a:rPr lang="en-US" noProof="0" smtClean="0"/>
              <a:t>approval by the Board</a:t>
            </a:r>
          </a:p>
          <a:p>
            <a:pPr lvl="1"/>
            <a:r>
              <a:rPr lang="en-US" noProof="0" smtClean="0"/>
              <a:t>payment of membership fee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805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Members‘ benefits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55196"/>
            <a:ext cx="10515600" cy="4808626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 smtClean="0"/>
              <a:t>Part of the network </a:t>
            </a:r>
            <a:r>
              <a:rPr lang="en-US" noProof="0" dirty="0" smtClean="0">
                <a:sym typeface="Wingdings"/>
              </a:rPr>
              <a:t> collaboration opportunities</a:t>
            </a:r>
          </a:p>
          <a:p>
            <a:r>
              <a:rPr lang="en-US" noProof="0" dirty="0" smtClean="0">
                <a:sym typeface="Wingdings"/>
              </a:rPr>
              <a:t>Prestige  institution takes AI seriously, marketing tool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Can elect the Board and influence the network</a:t>
            </a:r>
          </a:p>
          <a:p>
            <a:r>
              <a:rPr lang="en-US" noProof="0" dirty="0" smtClean="0"/>
              <a:t>Discounts on fees for ENAI events</a:t>
            </a:r>
          </a:p>
          <a:p>
            <a:pPr lvl="1"/>
            <a:r>
              <a:rPr lang="en-US" noProof="0" dirty="0" smtClean="0"/>
              <a:t>Some events for ENAI members only</a:t>
            </a:r>
          </a:p>
          <a:p>
            <a:pPr lvl="1"/>
            <a:r>
              <a:rPr lang="en-US" dirty="0" smtClean="0"/>
              <a:t>Discounts on fees for events organized by affiliated bodies</a:t>
            </a:r>
            <a:endParaRPr lang="en-US" noProof="0" dirty="0" smtClean="0"/>
          </a:p>
          <a:p>
            <a:r>
              <a:rPr lang="en-US" noProof="0" dirty="0" smtClean="0"/>
              <a:t>Can organize ENAI conferences and events</a:t>
            </a:r>
          </a:p>
          <a:p>
            <a:r>
              <a:rPr lang="en-US" noProof="0" dirty="0" smtClean="0"/>
              <a:t>Rating system available for member institutions only</a:t>
            </a:r>
          </a:p>
          <a:p>
            <a:r>
              <a:rPr lang="en-US" noProof="0" dirty="0" smtClean="0"/>
              <a:t>Access to consultants, experts, mentors and speakers</a:t>
            </a:r>
          </a:p>
          <a:p>
            <a:pPr lvl="1"/>
            <a:r>
              <a:rPr lang="en-US" dirty="0" smtClean="0"/>
              <a:t>ENAI can subsidize</a:t>
            </a:r>
            <a:endParaRPr lang="en-US" noProof="0" dirty="0" smtClean="0"/>
          </a:p>
          <a:p>
            <a:r>
              <a:rPr lang="en-US" noProof="0" dirty="0" smtClean="0"/>
              <a:t>Regular newsletter, grant opportunities</a:t>
            </a:r>
          </a:p>
          <a:p>
            <a:r>
              <a:rPr lang="en-US" noProof="0" dirty="0" smtClean="0"/>
              <a:t>Access to resources, online training</a:t>
            </a:r>
          </a:p>
        </p:txBody>
      </p:sp>
    </p:spTree>
    <p:extLst>
      <p:ext uri="{BB962C8B-B14F-4D97-AF65-F5344CB8AC3E}">
        <p14:creationId xmlns:p14="http://schemas.microsoft.com/office/powerpoint/2010/main" val="36954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Fees and Budget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260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noProof="0" smtClean="0"/>
              <a:t>Goal: ENAI as self-funded network</a:t>
            </a:r>
          </a:p>
          <a:p>
            <a:endParaRPr lang="en-US" noProof="0"/>
          </a:p>
          <a:p>
            <a:r>
              <a:rPr lang="en-US" noProof="0" smtClean="0"/>
              <a:t>Annual fee for institution: 300 EUR</a:t>
            </a:r>
          </a:p>
          <a:p>
            <a:r>
              <a:rPr lang="en-US" noProof="0" smtClean="0"/>
              <a:t>Annual fee for supporters: 50 EUR</a:t>
            </a:r>
          </a:p>
          <a:p>
            <a:r>
              <a:rPr lang="en-US" noProof="0" smtClean="0"/>
              <a:t>50% discount for the first year</a:t>
            </a:r>
          </a:p>
          <a:p>
            <a:endParaRPr lang="en-US" noProof="0"/>
          </a:p>
          <a:p>
            <a:r>
              <a:rPr lang="en-US" noProof="0" smtClean="0"/>
              <a:t>Administrative staff costs</a:t>
            </a:r>
          </a:p>
          <a:p>
            <a:pPr lvl="1"/>
            <a:r>
              <a:rPr lang="en-US" noProof="0" smtClean="0"/>
              <a:t>Web page, newsletter, management of resources </a:t>
            </a:r>
          </a:p>
          <a:p>
            <a:r>
              <a:rPr lang="en-US" noProof="0" smtClean="0"/>
              <a:t>Support of ENAI activities</a:t>
            </a:r>
          </a:p>
          <a:p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9640" y="1825625"/>
            <a:ext cx="450416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noProof="0" smtClean="0"/>
              <a:t>2017</a:t>
            </a:r>
          </a:p>
          <a:p>
            <a:pPr lvl="1"/>
            <a:r>
              <a:rPr lang="en-US" noProof="0" smtClean="0"/>
              <a:t>Income</a:t>
            </a:r>
          </a:p>
          <a:p>
            <a:pPr lvl="2"/>
            <a:r>
              <a:rPr lang="en-US" noProof="0" smtClean="0"/>
              <a:t>Fees 12 x 150 EUR = 1800 EUR</a:t>
            </a:r>
          </a:p>
          <a:p>
            <a:pPr lvl="1"/>
            <a:r>
              <a:rPr lang="en-US" noProof="0" smtClean="0"/>
              <a:t>Expenditure</a:t>
            </a:r>
          </a:p>
          <a:p>
            <a:pPr lvl="2"/>
            <a:r>
              <a:rPr lang="en-US" noProof="0" smtClean="0"/>
              <a:t>Administrative staff costs</a:t>
            </a:r>
            <a:br>
              <a:rPr lang="en-US" noProof="0" smtClean="0"/>
            </a:br>
            <a:r>
              <a:rPr lang="en-US" noProof="0" smtClean="0"/>
              <a:t>6 x 300 EUR = 1800 EUR</a:t>
            </a:r>
          </a:p>
          <a:p>
            <a:r>
              <a:rPr lang="en-US" noProof="0" smtClean="0"/>
              <a:t>2018</a:t>
            </a:r>
          </a:p>
          <a:p>
            <a:pPr lvl="1"/>
            <a:r>
              <a:rPr lang="en-US" noProof="0" smtClean="0"/>
              <a:t>Income</a:t>
            </a:r>
          </a:p>
          <a:p>
            <a:pPr lvl="2"/>
            <a:r>
              <a:rPr lang="en-US" noProof="0" smtClean="0"/>
              <a:t>Fees 12 x 300 EUR = 3600 EUR</a:t>
            </a:r>
          </a:p>
          <a:p>
            <a:pPr lvl="2"/>
            <a:r>
              <a:rPr lang="en-US" noProof="0" smtClean="0"/>
              <a:t>Fees 6 x 150 EUR = 900 EUR</a:t>
            </a:r>
          </a:p>
          <a:p>
            <a:pPr lvl="1"/>
            <a:r>
              <a:rPr lang="en-US" noProof="0" smtClean="0"/>
              <a:t>Expenditure</a:t>
            </a:r>
          </a:p>
          <a:p>
            <a:pPr lvl="2"/>
            <a:r>
              <a:rPr lang="en-US" noProof="0" smtClean="0"/>
              <a:t>Administrative staff costs</a:t>
            </a:r>
            <a:br>
              <a:rPr lang="en-US" noProof="0" smtClean="0"/>
            </a:br>
            <a:r>
              <a:rPr lang="en-US" noProof="0" smtClean="0"/>
              <a:t>12 x 300 EUR = 3600 EUR</a:t>
            </a:r>
          </a:p>
          <a:p>
            <a:pPr lvl="2"/>
            <a:r>
              <a:rPr lang="en-US" noProof="0" smtClean="0"/>
              <a:t>Support of activities: 900 EUR</a:t>
            </a:r>
          </a:p>
        </p:txBody>
      </p:sp>
    </p:spTree>
    <p:extLst>
      <p:ext uri="{BB962C8B-B14F-4D97-AF65-F5344CB8AC3E}">
        <p14:creationId xmlns:p14="http://schemas.microsoft.com/office/powerpoint/2010/main" val="52259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What we already have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Established legal body</a:t>
            </a:r>
          </a:p>
          <a:p>
            <a:r>
              <a:rPr lang="en-US" noProof="0" dirty="0" smtClean="0"/>
              <a:t>9 </a:t>
            </a:r>
            <a:r>
              <a:rPr lang="en-US" noProof="0" dirty="0" smtClean="0"/>
              <a:t>member institutions</a:t>
            </a:r>
          </a:p>
          <a:p>
            <a:r>
              <a:rPr lang="en-US" noProof="0" dirty="0" smtClean="0"/>
              <a:t>Funding for initial activities</a:t>
            </a:r>
          </a:p>
          <a:p>
            <a:r>
              <a:rPr lang="en-US" noProof="0" dirty="0" smtClean="0"/>
              <a:t>Traditional conference</a:t>
            </a:r>
          </a:p>
          <a:p>
            <a:r>
              <a:rPr lang="en-US" noProof="0" dirty="0" smtClean="0"/>
              <a:t>Web page, newsletter</a:t>
            </a:r>
          </a:p>
          <a:p>
            <a:r>
              <a:rPr lang="en-US" noProof="0" dirty="0" smtClean="0"/>
              <a:t>Visual style, banner,…</a:t>
            </a:r>
          </a:p>
          <a:p>
            <a:r>
              <a:rPr lang="en-US" noProof="0" dirty="0" smtClean="0"/>
              <a:t>Links to ICAI, APFEI, CoE ETINED</a:t>
            </a:r>
          </a:p>
          <a:p>
            <a:r>
              <a:rPr lang="en-US" noProof="0" dirty="0" smtClean="0"/>
              <a:t>Group of enthusiastic people</a:t>
            </a:r>
          </a:p>
          <a:p>
            <a:r>
              <a:rPr lang="en-US" noProof="0" dirty="0" smtClean="0"/>
              <a:t>Supportive social climate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007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Findings from </a:t>
            </a:r>
            <a:r>
              <a:rPr lang="en-US" dirty="0" smtClean="0"/>
              <a:t>previous research</a:t>
            </a:r>
            <a:endParaRPr lang="en-US" dirty="0" smtClean="0"/>
          </a:p>
          <a:p>
            <a:pPr lvl="1"/>
            <a:r>
              <a:rPr lang="en-US" dirty="0" smtClean="0"/>
              <a:t>Differences among countries and institutions</a:t>
            </a:r>
          </a:p>
          <a:p>
            <a:r>
              <a:rPr lang="en-US" dirty="0" smtClean="0"/>
              <a:t>Bologna </a:t>
            </a:r>
            <a:r>
              <a:rPr lang="en-US" dirty="0"/>
              <a:t>process </a:t>
            </a:r>
            <a:r>
              <a:rPr lang="en-US" dirty="0">
                <a:sym typeface="Wingdings" panose="05000000000000000000" pitchFamily="2" charset="2"/>
              </a:rPr>
              <a:t> supporting student mobility, ECTS for evaluation of study effort, unification of standards</a:t>
            </a:r>
          </a:p>
          <a:p>
            <a:r>
              <a:rPr lang="en-US" dirty="0"/>
              <a:t>Many institutions</a:t>
            </a:r>
          </a:p>
          <a:p>
            <a:pPr lvl="1"/>
            <a:r>
              <a:rPr lang="en-US" dirty="0"/>
              <a:t>Lack of training (both teachers and students)</a:t>
            </a:r>
          </a:p>
          <a:p>
            <a:pPr lvl="1"/>
            <a:r>
              <a:rPr lang="en-US" dirty="0"/>
              <a:t>Management have no idea about the extent of students cheating</a:t>
            </a:r>
          </a:p>
          <a:p>
            <a:pPr lvl="1"/>
            <a:r>
              <a:rPr lang="en-US" dirty="0"/>
              <a:t>Lack of guidelines and fair </a:t>
            </a:r>
            <a:r>
              <a:rPr lang="en-US" dirty="0" smtClean="0"/>
              <a:t>approach</a:t>
            </a:r>
          </a:p>
          <a:p>
            <a:r>
              <a:rPr lang="en-US" dirty="0" smtClean="0"/>
              <a:t>Will to learn from each other and cooperate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8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What has to be achieved soon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Attract </a:t>
            </a:r>
            <a:r>
              <a:rPr lang="en-US" noProof="0" dirty="0" smtClean="0"/>
              <a:t>more members</a:t>
            </a:r>
          </a:p>
          <a:p>
            <a:r>
              <a:rPr lang="en-US" noProof="0" dirty="0" smtClean="0"/>
              <a:t>Achieve Erasmus+ project outcomes</a:t>
            </a:r>
          </a:p>
          <a:p>
            <a:r>
              <a:rPr lang="en-US" noProof="0" dirty="0" smtClean="0"/>
              <a:t>Work together with ETINED on CoE recommendations for member states</a:t>
            </a:r>
          </a:p>
          <a:p>
            <a:r>
              <a:rPr lang="en-US" noProof="0" dirty="0" smtClean="0"/>
              <a:t>Start doing more activities</a:t>
            </a:r>
          </a:p>
          <a:p>
            <a:pPr lvl="1"/>
            <a:r>
              <a:rPr lang="en-US" noProof="0" dirty="0" smtClean="0"/>
              <a:t>Rating system</a:t>
            </a:r>
          </a:p>
          <a:p>
            <a:pPr lvl="1"/>
            <a:r>
              <a:rPr lang="en-US" noProof="0" dirty="0" smtClean="0"/>
              <a:t>Awards</a:t>
            </a:r>
          </a:p>
          <a:p>
            <a:pPr lvl="1"/>
            <a:r>
              <a:rPr lang="en-US" noProof="0" dirty="0" smtClean="0"/>
              <a:t>Support of whistleblowers</a:t>
            </a:r>
          </a:p>
          <a:p>
            <a:pPr lvl="1"/>
            <a:r>
              <a:rPr lang="en-US" noProof="0" dirty="0" smtClean="0"/>
              <a:t>Training events for staff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59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Thank you for your attention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 smtClean="0"/>
          </a:p>
          <a:p>
            <a:r>
              <a:rPr lang="en-US" noProof="0" dirty="0" smtClean="0"/>
              <a:t>Looking forward to your university becoming member of ENAI</a:t>
            </a:r>
            <a:r>
              <a:rPr lang="is-IS" noProof="0" dirty="0" smtClean="0"/>
              <a:t>…</a:t>
            </a:r>
            <a:endParaRPr lang="en-US" noProof="0" dirty="0" smtClean="0"/>
          </a:p>
          <a:p>
            <a:endParaRPr lang="en-US" noProof="0" dirty="0"/>
          </a:p>
          <a:p>
            <a:endParaRPr lang="en-US" noProof="0" dirty="0" smtClean="0"/>
          </a:p>
          <a:p>
            <a:r>
              <a:rPr lang="en-US" noProof="0" dirty="0" smtClean="0">
                <a:hlinkClick r:id="rId2"/>
              </a:rPr>
              <a:t>tomas.foltynek@academicintegrity.eu</a:t>
            </a:r>
            <a:endParaRPr lang="en-US" noProof="0" dirty="0" smtClean="0"/>
          </a:p>
          <a:p>
            <a:r>
              <a:rPr lang="en-US" noProof="0" dirty="0" smtClean="0">
                <a:hlinkClick r:id="rId3"/>
              </a:rPr>
              <a:t>info@academicintegrity.eu</a:t>
            </a:r>
            <a:endParaRPr lang="en-US" noProof="0" dirty="0" smtClean="0"/>
          </a:p>
          <a:p>
            <a:r>
              <a:rPr lang="en-US" noProof="0" dirty="0" smtClean="0">
                <a:hlinkClick r:id="rId4"/>
              </a:rPr>
              <a:t>www.academicintegrity.eu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190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Roots of ENAI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IPPHEAE project (2010 – 2013)</a:t>
            </a:r>
          </a:p>
          <a:p>
            <a:r>
              <a:rPr lang="en-US" noProof="0" smtClean="0"/>
              <a:t>Conference Plagiarism across Europe and Beyond 2013</a:t>
            </a:r>
          </a:p>
          <a:p>
            <a:r>
              <a:rPr lang="en-US" noProof="0" smtClean="0"/>
              <a:t>Conference Plagiarism across Europe and Beyond 2015</a:t>
            </a:r>
          </a:p>
          <a:p>
            <a:r>
              <a:rPr lang="en-US" noProof="0" smtClean="0"/>
              <a:t>Erasmus+ Strategic Partnerships project (2016 – 2019)</a:t>
            </a:r>
          </a:p>
          <a:p>
            <a:r>
              <a:rPr lang="en-US" noProof="0" smtClean="0"/>
              <a:t>SEEPPAI project (2016 – 2017)</a:t>
            </a:r>
          </a:p>
          <a:p>
            <a:r>
              <a:rPr lang="en-US" noProof="0" smtClean="0"/>
              <a:t>Conference Plagiarism across Europe and Beyond 2017</a:t>
            </a:r>
          </a:p>
          <a:p>
            <a:endParaRPr lang="en-US" noProof="0" smtClean="0"/>
          </a:p>
          <a:p>
            <a:endParaRPr lang="en-US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224" y="1695386"/>
            <a:ext cx="2430400" cy="4518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8075"/>
          <a:stretch/>
        </p:blipFill>
        <p:spPr>
          <a:xfrm>
            <a:off x="699230" y="4954945"/>
            <a:ext cx="2911097" cy="13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9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Inspiration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International Center for Academic Integrity (ICAI)</a:t>
            </a:r>
          </a:p>
          <a:p>
            <a:r>
              <a:rPr lang="en-US" noProof="0" dirty="0" smtClean="0"/>
              <a:t>Asia-Pacific Forum on Educational Integrity (APFEI)</a:t>
            </a:r>
          </a:p>
          <a:p>
            <a:endParaRPr lang="en-US" noProof="0" dirty="0" smtClean="0"/>
          </a:p>
          <a:p>
            <a:r>
              <a:rPr lang="en-US" noProof="0" dirty="0" smtClean="0"/>
              <a:t>Nothing in Europe so far</a:t>
            </a:r>
          </a:p>
          <a:p>
            <a:r>
              <a:rPr lang="en-US" noProof="0" dirty="0" smtClean="0"/>
              <a:t>Only 4 European HEI members of ICAI</a:t>
            </a:r>
          </a:p>
          <a:p>
            <a:endParaRPr lang="en-US" noProof="0" dirty="0" smtClean="0"/>
          </a:p>
          <a:p>
            <a:r>
              <a:rPr lang="en-US" noProof="0" dirty="0" smtClean="0"/>
              <a:t>European HEIs resist to join an „American“ network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05"/>
          <a:stretch/>
        </p:blipFill>
        <p:spPr>
          <a:xfrm>
            <a:off x="8816949" y="1954842"/>
            <a:ext cx="2998677" cy="748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910" y="2848619"/>
            <a:ext cx="2996716" cy="10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European Network for Academic Integrity</a:t>
            </a:r>
            <a:endParaRPr lang="en-US" noProof="0" dirty="0"/>
          </a:p>
        </p:txBody>
      </p:sp>
      <p:pic>
        <p:nvPicPr>
          <p:cNvPr id="4" name="Content Placeholder 3" descr="svedomieneoklames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5" b="16005"/>
          <a:stretch>
            <a:fillRect/>
          </a:stretch>
        </p:blipFill>
        <p:spPr>
          <a:xfrm>
            <a:off x="0" y="1825624"/>
            <a:ext cx="12205256" cy="5050515"/>
          </a:xfrm>
        </p:spPr>
      </p:pic>
    </p:spTree>
    <p:extLst>
      <p:ext uri="{BB962C8B-B14F-4D97-AF65-F5344CB8AC3E}">
        <p14:creationId xmlns:p14="http://schemas.microsoft.com/office/powerpoint/2010/main" val="244048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Purpose of ENAI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noProof="0" dirty="0" smtClean="0"/>
              <a:t>to </a:t>
            </a:r>
            <a:r>
              <a:rPr lang="en-US" sz="5400" b="1" noProof="0" dirty="0" smtClean="0">
                <a:solidFill>
                  <a:srgbClr val="009999"/>
                </a:solidFill>
              </a:rPr>
              <a:t>support </a:t>
            </a:r>
          </a:p>
          <a:p>
            <a:pPr marL="0" indent="0" algn="ctr">
              <a:buNone/>
            </a:pPr>
            <a:r>
              <a:rPr lang="en-US" sz="5400" b="1" noProof="0" dirty="0" smtClean="0"/>
              <a:t>higher education institutions </a:t>
            </a:r>
          </a:p>
          <a:p>
            <a:pPr marL="0" indent="0" algn="ctr">
              <a:buNone/>
            </a:pPr>
            <a:r>
              <a:rPr lang="en-US" sz="5400" b="1" noProof="0" dirty="0" smtClean="0"/>
              <a:t>to </a:t>
            </a:r>
            <a:r>
              <a:rPr lang="en-US" sz="5400" b="1" noProof="0" dirty="0" smtClean="0">
                <a:solidFill>
                  <a:srgbClr val="009999"/>
                </a:solidFill>
              </a:rPr>
              <a:t>work together </a:t>
            </a:r>
          </a:p>
          <a:p>
            <a:pPr marL="0" indent="0" algn="ctr">
              <a:buNone/>
            </a:pPr>
            <a:r>
              <a:rPr lang="en-US" sz="5400" b="1" noProof="0" dirty="0" smtClean="0"/>
              <a:t>in the field of </a:t>
            </a:r>
          </a:p>
          <a:p>
            <a:pPr marL="0" indent="0" algn="ctr">
              <a:buNone/>
            </a:pPr>
            <a:r>
              <a:rPr lang="en-US" sz="5400" b="1" noProof="0" dirty="0" smtClean="0">
                <a:solidFill>
                  <a:srgbClr val="009999"/>
                </a:solidFill>
              </a:rPr>
              <a:t>academic integrity</a:t>
            </a:r>
          </a:p>
        </p:txBody>
      </p:sp>
    </p:spTree>
    <p:extLst>
      <p:ext uri="{BB962C8B-B14F-4D97-AF65-F5344CB8AC3E}">
        <p14:creationId xmlns:p14="http://schemas.microsoft.com/office/powerpoint/2010/main" val="1913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Objectives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noProof="0" dirty="0" smtClean="0"/>
              <a:t>to provide a platform for academics across all sectors to investigate, exchange, develop, collaborate and access </a:t>
            </a:r>
            <a:r>
              <a:rPr lang="en-US" b="1" noProof="0" dirty="0" smtClean="0">
                <a:solidFill>
                  <a:srgbClr val="009999"/>
                </a:solidFill>
              </a:rPr>
              <a:t>resources </a:t>
            </a:r>
          </a:p>
          <a:p>
            <a:pPr lvl="0"/>
            <a:r>
              <a:rPr lang="en-US" noProof="0" dirty="0" smtClean="0"/>
              <a:t>to offer </a:t>
            </a:r>
            <a:r>
              <a:rPr lang="en-US" b="1" noProof="0" dirty="0" smtClean="0">
                <a:solidFill>
                  <a:srgbClr val="009999"/>
                </a:solidFill>
              </a:rPr>
              <a:t>opportunities</a:t>
            </a:r>
            <a:r>
              <a:rPr lang="en-US" noProof="0" dirty="0" smtClean="0">
                <a:solidFill>
                  <a:srgbClr val="009999"/>
                </a:solidFill>
              </a:rPr>
              <a:t> </a:t>
            </a:r>
            <a:r>
              <a:rPr lang="en-US" noProof="0" dirty="0" smtClean="0"/>
              <a:t>for researchers</a:t>
            </a:r>
          </a:p>
          <a:p>
            <a:pPr lvl="0"/>
            <a:r>
              <a:rPr lang="en-US" noProof="0" dirty="0" smtClean="0"/>
              <a:t>to present </a:t>
            </a:r>
            <a:r>
              <a:rPr lang="en-US" b="1" noProof="0" dirty="0" smtClean="0">
                <a:solidFill>
                  <a:srgbClr val="009999"/>
                </a:solidFill>
              </a:rPr>
              <a:t>best practices</a:t>
            </a:r>
          </a:p>
          <a:p>
            <a:pPr lvl="0"/>
            <a:r>
              <a:rPr lang="en-US" noProof="0" dirty="0" smtClean="0"/>
              <a:t>to make available a </a:t>
            </a:r>
            <a:r>
              <a:rPr lang="en-US" b="1" noProof="0" dirty="0" smtClean="0">
                <a:solidFill>
                  <a:srgbClr val="009999"/>
                </a:solidFill>
              </a:rPr>
              <a:t>central point</a:t>
            </a:r>
            <a:r>
              <a:rPr lang="en-US" noProof="0" dirty="0" smtClean="0"/>
              <a:t> of reference</a:t>
            </a:r>
          </a:p>
          <a:p>
            <a:pPr lvl="0"/>
            <a:r>
              <a:rPr lang="en-US" noProof="0" dirty="0" smtClean="0"/>
              <a:t>to organize conferences, workshops and other </a:t>
            </a:r>
            <a:r>
              <a:rPr lang="en-US" b="1" noProof="0" dirty="0" smtClean="0">
                <a:solidFill>
                  <a:srgbClr val="009999"/>
                </a:solidFill>
              </a:rPr>
              <a:t>events</a:t>
            </a:r>
          </a:p>
          <a:p>
            <a:pPr lvl="0"/>
            <a:r>
              <a:rPr lang="en-US" noProof="0" dirty="0" smtClean="0"/>
              <a:t>to </a:t>
            </a:r>
            <a:r>
              <a:rPr lang="en-US" b="1" noProof="0" dirty="0" smtClean="0">
                <a:solidFill>
                  <a:srgbClr val="009999"/>
                </a:solidFill>
              </a:rPr>
              <a:t>network</a:t>
            </a:r>
            <a:r>
              <a:rPr lang="en-US" noProof="0" dirty="0" smtClean="0">
                <a:solidFill>
                  <a:srgbClr val="009999"/>
                </a:solidFill>
              </a:rPr>
              <a:t> </a:t>
            </a:r>
            <a:r>
              <a:rPr lang="en-US" noProof="0" dirty="0" smtClean="0"/>
              <a:t>and collaborate with individuals and organizations actively pursuing related research</a:t>
            </a:r>
          </a:p>
          <a:p>
            <a:pPr lvl="0"/>
            <a:r>
              <a:rPr lang="en-US" noProof="0" dirty="0" smtClean="0"/>
              <a:t>to collaborate towards </a:t>
            </a:r>
            <a:r>
              <a:rPr lang="en-US" b="1" noProof="0" dirty="0" smtClean="0">
                <a:solidFill>
                  <a:srgbClr val="009999"/>
                </a:solidFill>
              </a:rPr>
              <a:t>research </a:t>
            </a:r>
          </a:p>
          <a:p>
            <a:pPr lvl="0"/>
            <a:r>
              <a:rPr lang="en-US" noProof="0" dirty="0" smtClean="0"/>
              <a:t>to appreciate individual and institutional efforts by offering </a:t>
            </a:r>
            <a:r>
              <a:rPr lang="en-US" b="1" noProof="0" dirty="0" smtClean="0">
                <a:solidFill>
                  <a:srgbClr val="009999"/>
                </a:solidFill>
              </a:rPr>
              <a:t>awards</a:t>
            </a:r>
            <a:endParaRPr lang="en-US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95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Activities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Development of educational materials</a:t>
            </a:r>
          </a:p>
          <a:p>
            <a:r>
              <a:rPr lang="en-US" noProof="0" smtClean="0"/>
              <a:t>Development of guidelines</a:t>
            </a:r>
          </a:p>
          <a:p>
            <a:r>
              <a:rPr lang="en-US" noProof="0" smtClean="0"/>
              <a:t>Web page with resources</a:t>
            </a:r>
          </a:p>
          <a:p>
            <a:r>
              <a:rPr lang="en-US" noProof="0" smtClean="0"/>
              <a:t>Regular newsletter</a:t>
            </a:r>
          </a:p>
          <a:p>
            <a:pPr lvl="1"/>
            <a:r>
              <a:rPr lang="en-US" noProof="0" smtClean="0"/>
              <a:t>every 2 months</a:t>
            </a:r>
          </a:p>
          <a:p>
            <a:r>
              <a:rPr lang="en-US" noProof="0" smtClean="0"/>
              <a:t>Annual conferences</a:t>
            </a:r>
          </a:p>
          <a:p>
            <a:r>
              <a:rPr lang="en-US" noProof="0" smtClean="0"/>
              <a:t>Training events and workshops</a:t>
            </a:r>
          </a:p>
          <a:p>
            <a:r>
              <a:rPr lang="en-US" noProof="0" smtClean="0"/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323808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Erasmus+ Strategic Partnerships Project</a:t>
            </a:r>
            <a:endParaRPr lang="en-U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Sep 2016 – Aug 2019</a:t>
            </a:r>
          </a:p>
          <a:p>
            <a:r>
              <a:rPr lang="en-US" noProof="0" dirty="0" smtClean="0"/>
              <a:t>12 partner institutions from 11 countries</a:t>
            </a:r>
          </a:p>
          <a:p>
            <a:r>
              <a:rPr lang="en-US" noProof="0" dirty="0" smtClean="0"/>
              <a:t>Budget of 380 000 EUR</a:t>
            </a:r>
          </a:p>
          <a:p>
            <a:endParaRPr lang="en-US" noProof="0" dirty="0" smtClean="0">
              <a:solidFill>
                <a:srgbClr val="FF0000"/>
              </a:solidFill>
            </a:endParaRPr>
          </a:p>
          <a:p>
            <a:r>
              <a:rPr lang="en-US" noProof="0" dirty="0" smtClean="0"/>
              <a:t>Three intellectual outputs</a:t>
            </a:r>
          </a:p>
          <a:p>
            <a:pPr lvl="1"/>
            <a:r>
              <a:rPr lang="en-US" noProof="0" dirty="0" smtClean="0"/>
              <a:t>Educational materials for HEI teachers and students</a:t>
            </a:r>
          </a:p>
          <a:p>
            <a:pPr lvl="1"/>
            <a:r>
              <a:rPr lang="en-US" noProof="0" dirty="0" smtClean="0"/>
              <a:t>Toolkit for cross-</a:t>
            </a:r>
            <a:r>
              <a:rPr lang="en-US" noProof="0" dirty="0" err="1" smtClean="0"/>
              <a:t>sectoral</a:t>
            </a:r>
            <a:r>
              <a:rPr lang="en-US" noProof="0" dirty="0" smtClean="0"/>
              <a:t> cooperation in terms </a:t>
            </a:r>
            <a:br>
              <a:rPr lang="en-US" noProof="0" dirty="0" smtClean="0"/>
            </a:br>
            <a:r>
              <a:rPr lang="en-US" noProof="0" dirty="0" smtClean="0"/>
              <a:t>of academic integrity</a:t>
            </a:r>
          </a:p>
          <a:p>
            <a:pPr lvl="1"/>
            <a:r>
              <a:rPr lang="en-US" noProof="0" dirty="0" smtClean="0"/>
              <a:t>Handbook for improvements in academic integrity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946" y="1826421"/>
            <a:ext cx="3846697" cy="40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7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25862E981A94086BCBCBCEB175BF3" ma:contentTypeVersion="6" ma:contentTypeDescription="Create a new document." ma:contentTypeScope="" ma:versionID="b368877d40990b174a1f49e4abcafd9c">
  <xsd:schema xmlns:xsd="http://www.w3.org/2001/XMLSchema" xmlns:xs="http://www.w3.org/2001/XMLSchema" xmlns:p="http://schemas.microsoft.com/office/2006/metadata/properties" xmlns:ns2="dbd5be3d-4e4a-461b-adc3-7ff16e699333" xmlns:ns3="b84d056f-7028-4677-8868-c2895addd7b4" xmlns:ns4="429b9d83-c97a-477d-8701-b25f971feec7" targetNamespace="http://schemas.microsoft.com/office/2006/metadata/properties" ma:root="true" ma:fieldsID="71dfcac56c7aa750a768018e0eafc7d3" ns2:_="" ns3:_="" ns4:_="">
    <xsd:import namespace="dbd5be3d-4e4a-461b-adc3-7ff16e699333"/>
    <xsd:import namespace="b84d056f-7028-4677-8868-c2895addd7b4"/>
    <xsd:import namespace="429b9d83-c97a-477d-8701-b25f971fee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5be3d-4e4a-461b-adc3-7ff16e6993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d056f-7028-4677-8868-c2895addd7b4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b9d83-c97a-477d-8701-b25f971fe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4EBC5-C9F9-4714-B72D-C5A0FEED6CC1}"/>
</file>

<file path=customXml/itemProps2.xml><?xml version="1.0" encoding="utf-8"?>
<ds:datastoreItem xmlns:ds="http://schemas.openxmlformats.org/officeDocument/2006/customXml" ds:itemID="{A7972DA6-9638-45AE-99F8-8D382F44D2EA}"/>
</file>

<file path=customXml/itemProps3.xml><?xml version="1.0" encoding="utf-8"?>
<ds:datastoreItem xmlns:ds="http://schemas.openxmlformats.org/officeDocument/2006/customXml" ds:itemID="{653425D7-917F-4977-9CF6-1961D9B8CB9A}"/>
</file>

<file path=docProps/app.xml><?xml version="1.0" encoding="utf-8"?>
<Properties xmlns="http://schemas.openxmlformats.org/officeDocument/2006/extended-properties" xmlns:vt="http://schemas.openxmlformats.org/officeDocument/2006/docPropsVTypes">
  <TotalTime>8115</TotalTime>
  <Words>833</Words>
  <Application>Microsoft Macintosh PowerPoint</Application>
  <PresentationFormat>Custom</PresentationFormat>
  <Paragraphs>199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Motiv Office</vt:lpstr>
      <vt:lpstr>European Network  for Academic Integrity</vt:lpstr>
      <vt:lpstr>Why?</vt:lpstr>
      <vt:lpstr>Roots of ENAI</vt:lpstr>
      <vt:lpstr>Inspiration</vt:lpstr>
      <vt:lpstr>European Network for Academic Integrity</vt:lpstr>
      <vt:lpstr>Purpose of ENAI</vt:lpstr>
      <vt:lpstr>Objectives</vt:lpstr>
      <vt:lpstr>Activities</vt:lpstr>
      <vt:lpstr>Erasmus+ Strategic Partnerships Project</vt:lpstr>
      <vt:lpstr>Web Page &amp; Newsletter</vt:lpstr>
      <vt:lpstr>Annual Conferences</vt:lpstr>
      <vt:lpstr>Training events</vt:lpstr>
      <vt:lpstr>Organization</vt:lpstr>
      <vt:lpstr>Organization</vt:lpstr>
      <vt:lpstr>People</vt:lpstr>
      <vt:lpstr>Membership</vt:lpstr>
      <vt:lpstr>Members‘ benefits</vt:lpstr>
      <vt:lpstr>Fees and Budget</vt:lpstr>
      <vt:lpstr>What we already have</vt:lpstr>
      <vt:lpstr>What has to be achieved soon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Danja</dc:creator>
  <cp:lastModifiedBy>Tomáš Foltýnek</cp:lastModifiedBy>
  <cp:revision>29</cp:revision>
  <dcterms:created xsi:type="dcterms:W3CDTF">2017-05-09T16:29:41Z</dcterms:created>
  <dcterms:modified xsi:type="dcterms:W3CDTF">2017-09-08T09:37:32Z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0x010100AE125862E981A94086BCBCBCEB175BF3</vt:lpwstr>
  </property>
</Properties>
</file>